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 id="2147483735" r:id="rId2"/>
  </p:sldMasterIdLst>
  <p:notesMasterIdLst>
    <p:notesMasterId r:id="rId33"/>
  </p:notesMasterIdLst>
  <p:handoutMasterIdLst>
    <p:handoutMasterId r:id="rId34"/>
  </p:handoutMasterIdLst>
  <p:sldIdLst>
    <p:sldId id="2857" r:id="rId3"/>
    <p:sldId id="258" r:id="rId4"/>
    <p:sldId id="4438" r:id="rId5"/>
    <p:sldId id="4440" r:id="rId6"/>
    <p:sldId id="13273" r:id="rId7"/>
    <p:sldId id="13277" r:id="rId8"/>
    <p:sldId id="4441" r:id="rId9"/>
    <p:sldId id="281" r:id="rId10"/>
    <p:sldId id="282" r:id="rId11"/>
    <p:sldId id="272" r:id="rId12"/>
    <p:sldId id="13275" r:id="rId13"/>
    <p:sldId id="13274" r:id="rId14"/>
    <p:sldId id="13255" r:id="rId15"/>
    <p:sldId id="13254" r:id="rId16"/>
    <p:sldId id="5321" r:id="rId17"/>
    <p:sldId id="13276" r:id="rId18"/>
    <p:sldId id="4444" r:id="rId19"/>
    <p:sldId id="4446" r:id="rId20"/>
    <p:sldId id="4447" r:id="rId21"/>
    <p:sldId id="4449" r:id="rId22"/>
    <p:sldId id="5288" r:id="rId23"/>
    <p:sldId id="5289" r:id="rId24"/>
    <p:sldId id="5297" r:id="rId25"/>
    <p:sldId id="5294" r:id="rId26"/>
    <p:sldId id="13266" r:id="rId27"/>
    <p:sldId id="13270" r:id="rId28"/>
    <p:sldId id="13271" r:id="rId29"/>
    <p:sldId id="13272" r:id="rId30"/>
    <p:sldId id="4436"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27E"/>
    <a:srgbClr val="2E686C"/>
    <a:srgbClr val="56504B"/>
    <a:srgbClr val="67605B"/>
    <a:srgbClr val="79726D"/>
    <a:srgbClr val="8B8580"/>
    <a:srgbClr val="FCFBFA"/>
    <a:srgbClr val="E5DBBE"/>
    <a:srgbClr val="41817E"/>
    <a:srgbClr val="4F86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93" autoAdjust="0"/>
    <p:restoredTop sz="94605"/>
  </p:normalViewPr>
  <p:slideViewPr>
    <p:cSldViewPr snapToGrid="0">
      <p:cViewPr varScale="1">
        <p:scale>
          <a:sx n="128" d="100"/>
          <a:sy n="128" d="100"/>
        </p:scale>
        <p:origin x="792" y="176"/>
      </p:cViewPr>
      <p:guideLst/>
    </p:cSldViewPr>
  </p:slideViewPr>
  <p:outlineViewPr>
    <p:cViewPr>
      <p:scale>
        <a:sx n="33" d="100"/>
        <a:sy n="33" d="100"/>
      </p:scale>
      <p:origin x="0" y="-12176"/>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36" d="100"/>
          <a:sy n="136" d="100"/>
        </p:scale>
        <p:origin x="307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DEAB9C-51C8-7640-B16C-13CC2C7662AF}" type="doc">
      <dgm:prSet loTypeId="urn:microsoft.com/office/officeart/2005/8/layout/cycle1" loCatId="" qsTypeId="urn:microsoft.com/office/officeart/2005/8/quickstyle/simple1" qsCatId="simple" csTypeId="urn:microsoft.com/office/officeart/2005/8/colors/accent1_2" csCatId="accent1" phldr="1"/>
      <dgm:spPr/>
    </dgm:pt>
    <dgm:pt modelId="{493407F9-A21C-C347-8A44-011E3E0EDBA5}">
      <dgm:prSet phldrT="[Text]" custT="1"/>
      <dgm:spPr/>
      <dgm:t>
        <a:bodyPr/>
        <a:lstStyle/>
        <a:p>
          <a:r>
            <a:rPr lang="en-US" sz="1800"/>
            <a:t>Deploy Código</a:t>
          </a:r>
        </a:p>
      </dgm:t>
    </dgm:pt>
    <dgm:pt modelId="{3D94DA3D-2E48-AC48-B770-CF3338E6AC9F}" type="parTrans" cxnId="{49FE7AAA-2565-7D4E-A6F9-3417C82A5E8C}">
      <dgm:prSet/>
      <dgm:spPr/>
      <dgm:t>
        <a:bodyPr/>
        <a:lstStyle/>
        <a:p>
          <a:endParaRPr lang="en-US" sz="1200"/>
        </a:p>
      </dgm:t>
    </dgm:pt>
    <dgm:pt modelId="{B447DCE0-0CA4-774C-ACB9-87F83AF0D777}" type="sibTrans" cxnId="{49FE7AAA-2565-7D4E-A6F9-3417C82A5E8C}">
      <dgm:prSet/>
      <dgm:spPr/>
      <dgm:t>
        <a:bodyPr/>
        <a:lstStyle/>
        <a:p>
          <a:endParaRPr lang="en-US" sz="1200"/>
        </a:p>
      </dgm:t>
    </dgm:pt>
    <dgm:pt modelId="{15797671-6837-5C4A-B910-E5251E5FDC82}">
      <dgm:prSet phldrT="[Text]" custT="1"/>
      <dgm:spPr/>
      <dgm:t>
        <a:bodyPr/>
        <a:lstStyle/>
        <a:p>
          <a:r>
            <a:rPr lang="en-US" sz="1800" dirty="0"/>
            <a:t>App. Upgrade</a:t>
          </a:r>
        </a:p>
      </dgm:t>
    </dgm:pt>
    <dgm:pt modelId="{F6C63825-FE4B-8348-AA9C-22BF15BC19F7}" type="parTrans" cxnId="{120235C0-1D68-6A43-9210-BDCFC9F7BB95}">
      <dgm:prSet/>
      <dgm:spPr/>
      <dgm:t>
        <a:bodyPr/>
        <a:lstStyle/>
        <a:p>
          <a:endParaRPr lang="en-US" sz="1200"/>
        </a:p>
      </dgm:t>
    </dgm:pt>
    <dgm:pt modelId="{0CA793BE-82B0-1748-B354-F72557DC1ABB}" type="sibTrans" cxnId="{120235C0-1D68-6A43-9210-BDCFC9F7BB95}">
      <dgm:prSet/>
      <dgm:spPr/>
      <dgm:t>
        <a:bodyPr/>
        <a:lstStyle/>
        <a:p>
          <a:endParaRPr lang="en-US" sz="1200"/>
        </a:p>
      </dgm:t>
    </dgm:pt>
    <dgm:pt modelId="{9A4A87F3-7D3D-0349-95F3-879AC97CD469}">
      <dgm:prSet phldrT="[Text]" custT="1"/>
      <dgm:spPr/>
      <dgm:t>
        <a:bodyPr/>
        <a:lstStyle/>
        <a:p>
          <a:r>
            <a:rPr lang="en-US" sz="1800" dirty="0"/>
            <a:t>Deploy Código</a:t>
          </a:r>
        </a:p>
      </dgm:t>
    </dgm:pt>
    <dgm:pt modelId="{45E30961-9349-914D-8259-8F369CB62AE5}" type="parTrans" cxnId="{33787A3A-DBF2-D841-8C4B-56E3CBEF9A03}">
      <dgm:prSet/>
      <dgm:spPr/>
      <dgm:t>
        <a:bodyPr/>
        <a:lstStyle/>
        <a:p>
          <a:endParaRPr lang="en-US" sz="1200"/>
        </a:p>
      </dgm:t>
    </dgm:pt>
    <dgm:pt modelId="{42DA1D81-19DE-C64C-8E68-938E341C50AD}" type="sibTrans" cxnId="{33787A3A-DBF2-D841-8C4B-56E3CBEF9A03}">
      <dgm:prSet/>
      <dgm:spPr/>
      <dgm:t>
        <a:bodyPr/>
        <a:lstStyle/>
        <a:p>
          <a:endParaRPr lang="en-US" sz="1200"/>
        </a:p>
      </dgm:t>
    </dgm:pt>
    <dgm:pt modelId="{E8710A55-837E-D346-87B9-9F68C512C640}">
      <dgm:prSet custT="1"/>
      <dgm:spPr/>
      <dgm:t>
        <a:bodyPr/>
        <a:lstStyle/>
        <a:p>
          <a:r>
            <a:rPr lang="en-US" sz="1800" dirty="0"/>
            <a:t>Deploy Código</a:t>
          </a:r>
        </a:p>
      </dgm:t>
    </dgm:pt>
    <dgm:pt modelId="{1AA1F98C-8DFD-5B44-9254-52D4085874BE}" type="parTrans" cxnId="{122F24BA-B04B-BA47-974F-6908D63E10BB}">
      <dgm:prSet/>
      <dgm:spPr/>
      <dgm:t>
        <a:bodyPr/>
        <a:lstStyle/>
        <a:p>
          <a:endParaRPr lang="en-US" sz="1200"/>
        </a:p>
      </dgm:t>
    </dgm:pt>
    <dgm:pt modelId="{4FAA2A0E-A715-ED43-B8A2-E8FF484DAF0D}" type="sibTrans" cxnId="{122F24BA-B04B-BA47-974F-6908D63E10BB}">
      <dgm:prSet/>
      <dgm:spPr/>
      <dgm:t>
        <a:bodyPr/>
        <a:lstStyle/>
        <a:p>
          <a:endParaRPr lang="en-US" sz="1200"/>
        </a:p>
      </dgm:t>
    </dgm:pt>
    <dgm:pt modelId="{74B12179-7B20-B54D-8339-A9C7EC074EE2}" type="pres">
      <dgm:prSet presAssocID="{98DEAB9C-51C8-7640-B16C-13CC2C7662AF}" presName="cycle" presStyleCnt="0">
        <dgm:presLayoutVars>
          <dgm:dir/>
          <dgm:resizeHandles val="exact"/>
        </dgm:presLayoutVars>
      </dgm:prSet>
      <dgm:spPr/>
    </dgm:pt>
    <dgm:pt modelId="{80BB47E8-56E7-784B-9F33-B26EA9C18A3E}" type="pres">
      <dgm:prSet presAssocID="{493407F9-A21C-C347-8A44-011E3E0EDBA5}" presName="dummy" presStyleCnt="0"/>
      <dgm:spPr/>
    </dgm:pt>
    <dgm:pt modelId="{CD0833CD-49EB-B740-B495-6D779E5E1EE2}" type="pres">
      <dgm:prSet presAssocID="{493407F9-A21C-C347-8A44-011E3E0EDBA5}" presName="node" presStyleLbl="revTx" presStyleIdx="0" presStyleCnt="4">
        <dgm:presLayoutVars>
          <dgm:bulletEnabled val="1"/>
        </dgm:presLayoutVars>
      </dgm:prSet>
      <dgm:spPr/>
    </dgm:pt>
    <dgm:pt modelId="{ACD6D4C1-0BC0-A24A-9662-751096049EAB}" type="pres">
      <dgm:prSet presAssocID="{B447DCE0-0CA4-774C-ACB9-87F83AF0D777}" presName="sibTrans" presStyleLbl="node1" presStyleIdx="0" presStyleCnt="4"/>
      <dgm:spPr/>
    </dgm:pt>
    <dgm:pt modelId="{3A70AE27-3918-F140-923A-626058825AD0}" type="pres">
      <dgm:prSet presAssocID="{15797671-6837-5C4A-B910-E5251E5FDC82}" presName="dummy" presStyleCnt="0"/>
      <dgm:spPr/>
    </dgm:pt>
    <dgm:pt modelId="{D354927B-B439-C841-BF0C-C3F77A73CBD5}" type="pres">
      <dgm:prSet presAssocID="{15797671-6837-5C4A-B910-E5251E5FDC82}" presName="node" presStyleLbl="revTx" presStyleIdx="1" presStyleCnt="4">
        <dgm:presLayoutVars>
          <dgm:bulletEnabled val="1"/>
        </dgm:presLayoutVars>
      </dgm:prSet>
      <dgm:spPr/>
    </dgm:pt>
    <dgm:pt modelId="{BA52B80F-6F87-224A-AAF3-81DDC75AA466}" type="pres">
      <dgm:prSet presAssocID="{0CA793BE-82B0-1748-B354-F72557DC1ABB}" presName="sibTrans" presStyleLbl="node1" presStyleIdx="1" presStyleCnt="4"/>
      <dgm:spPr/>
    </dgm:pt>
    <dgm:pt modelId="{694F924C-FC8C-BA48-96E6-37E1CB562AC3}" type="pres">
      <dgm:prSet presAssocID="{9A4A87F3-7D3D-0349-95F3-879AC97CD469}" presName="dummy" presStyleCnt="0"/>
      <dgm:spPr/>
    </dgm:pt>
    <dgm:pt modelId="{72922060-A438-5D48-9DA6-1E8A5C843F6F}" type="pres">
      <dgm:prSet presAssocID="{9A4A87F3-7D3D-0349-95F3-879AC97CD469}" presName="node" presStyleLbl="revTx" presStyleIdx="2" presStyleCnt="4">
        <dgm:presLayoutVars>
          <dgm:bulletEnabled val="1"/>
        </dgm:presLayoutVars>
      </dgm:prSet>
      <dgm:spPr/>
    </dgm:pt>
    <dgm:pt modelId="{74D222E0-4FA7-F34B-9743-BBC1FB3AAD0A}" type="pres">
      <dgm:prSet presAssocID="{42DA1D81-19DE-C64C-8E68-938E341C50AD}" presName="sibTrans" presStyleLbl="node1" presStyleIdx="2" presStyleCnt="4"/>
      <dgm:spPr/>
    </dgm:pt>
    <dgm:pt modelId="{4654DB88-66A5-3244-84BD-F8C8E2F34FEB}" type="pres">
      <dgm:prSet presAssocID="{E8710A55-837E-D346-87B9-9F68C512C640}" presName="dummy" presStyleCnt="0"/>
      <dgm:spPr/>
    </dgm:pt>
    <dgm:pt modelId="{5E52A109-7117-A74F-ADB7-D78AD7A7F70E}" type="pres">
      <dgm:prSet presAssocID="{E8710A55-837E-D346-87B9-9F68C512C640}" presName="node" presStyleLbl="revTx" presStyleIdx="3" presStyleCnt="4">
        <dgm:presLayoutVars>
          <dgm:bulletEnabled val="1"/>
        </dgm:presLayoutVars>
      </dgm:prSet>
      <dgm:spPr/>
    </dgm:pt>
    <dgm:pt modelId="{4B05233F-04FD-8042-871D-AF12877C967A}" type="pres">
      <dgm:prSet presAssocID="{4FAA2A0E-A715-ED43-B8A2-E8FF484DAF0D}" presName="sibTrans" presStyleLbl="node1" presStyleIdx="3" presStyleCnt="4"/>
      <dgm:spPr/>
    </dgm:pt>
  </dgm:ptLst>
  <dgm:cxnLst>
    <dgm:cxn modelId="{2D569003-373B-BE49-9235-30059C00F245}" type="presOf" srcId="{98DEAB9C-51C8-7640-B16C-13CC2C7662AF}" destId="{74B12179-7B20-B54D-8339-A9C7EC074EE2}" srcOrd="0" destOrd="0" presId="urn:microsoft.com/office/officeart/2005/8/layout/cycle1"/>
    <dgm:cxn modelId="{6FF00E21-177E-9147-866C-AD038FBFA6B0}" type="presOf" srcId="{15797671-6837-5C4A-B910-E5251E5FDC82}" destId="{D354927B-B439-C841-BF0C-C3F77A73CBD5}" srcOrd="0" destOrd="0" presId="urn:microsoft.com/office/officeart/2005/8/layout/cycle1"/>
    <dgm:cxn modelId="{89132A24-F559-DB4E-9D8E-F9596BC7A5C4}" type="presOf" srcId="{9A4A87F3-7D3D-0349-95F3-879AC97CD469}" destId="{72922060-A438-5D48-9DA6-1E8A5C843F6F}" srcOrd="0" destOrd="0" presId="urn:microsoft.com/office/officeart/2005/8/layout/cycle1"/>
    <dgm:cxn modelId="{42FF472D-8AD6-0B48-87F9-9917932DEE62}" type="presOf" srcId="{B447DCE0-0CA4-774C-ACB9-87F83AF0D777}" destId="{ACD6D4C1-0BC0-A24A-9662-751096049EAB}" srcOrd="0" destOrd="0" presId="urn:microsoft.com/office/officeart/2005/8/layout/cycle1"/>
    <dgm:cxn modelId="{33787A3A-DBF2-D841-8C4B-56E3CBEF9A03}" srcId="{98DEAB9C-51C8-7640-B16C-13CC2C7662AF}" destId="{9A4A87F3-7D3D-0349-95F3-879AC97CD469}" srcOrd="2" destOrd="0" parTransId="{45E30961-9349-914D-8259-8F369CB62AE5}" sibTransId="{42DA1D81-19DE-C64C-8E68-938E341C50AD}"/>
    <dgm:cxn modelId="{55A7E244-A9C5-024D-B7BB-FA50277BE0D0}" type="presOf" srcId="{4FAA2A0E-A715-ED43-B8A2-E8FF484DAF0D}" destId="{4B05233F-04FD-8042-871D-AF12877C967A}" srcOrd="0" destOrd="0" presId="urn:microsoft.com/office/officeart/2005/8/layout/cycle1"/>
    <dgm:cxn modelId="{49FE7AAA-2565-7D4E-A6F9-3417C82A5E8C}" srcId="{98DEAB9C-51C8-7640-B16C-13CC2C7662AF}" destId="{493407F9-A21C-C347-8A44-011E3E0EDBA5}" srcOrd="0" destOrd="0" parTransId="{3D94DA3D-2E48-AC48-B770-CF3338E6AC9F}" sibTransId="{B447DCE0-0CA4-774C-ACB9-87F83AF0D777}"/>
    <dgm:cxn modelId="{122F24BA-B04B-BA47-974F-6908D63E10BB}" srcId="{98DEAB9C-51C8-7640-B16C-13CC2C7662AF}" destId="{E8710A55-837E-D346-87B9-9F68C512C640}" srcOrd="3" destOrd="0" parTransId="{1AA1F98C-8DFD-5B44-9254-52D4085874BE}" sibTransId="{4FAA2A0E-A715-ED43-B8A2-E8FF484DAF0D}"/>
    <dgm:cxn modelId="{120235C0-1D68-6A43-9210-BDCFC9F7BB95}" srcId="{98DEAB9C-51C8-7640-B16C-13CC2C7662AF}" destId="{15797671-6837-5C4A-B910-E5251E5FDC82}" srcOrd="1" destOrd="0" parTransId="{F6C63825-FE4B-8348-AA9C-22BF15BC19F7}" sibTransId="{0CA793BE-82B0-1748-B354-F72557DC1ABB}"/>
    <dgm:cxn modelId="{526BD3C7-5935-4F4B-8D89-B6BA6DA6FDEC}" type="presOf" srcId="{42DA1D81-19DE-C64C-8E68-938E341C50AD}" destId="{74D222E0-4FA7-F34B-9743-BBC1FB3AAD0A}" srcOrd="0" destOrd="0" presId="urn:microsoft.com/office/officeart/2005/8/layout/cycle1"/>
    <dgm:cxn modelId="{C59B03DB-A6AF-8346-95EF-677F4C132938}" type="presOf" srcId="{493407F9-A21C-C347-8A44-011E3E0EDBA5}" destId="{CD0833CD-49EB-B740-B495-6D779E5E1EE2}" srcOrd="0" destOrd="0" presId="urn:microsoft.com/office/officeart/2005/8/layout/cycle1"/>
    <dgm:cxn modelId="{D0F5ECE4-46CF-0D42-A17D-CDF055857F4A}" type="presOf" srcId="{0CA793BE-82B0-1748-B354-F72557DC1ABB}" destId="{BA52B80F-6F87-224A-AAF3-81DDC75AA466}" srcOrd="0" destOrd="0" presId="urn:microsoft.com/office/officeart/2005/8/layout/cycle1"/>
    <dgm:cxn modelId="{B8BEC6EC-AF1F-B643-91BF-2EB61F94F111}" type="presOf" srcId="{E8710A55-837E-D346-87B9-9F68C512C640}" destId="{5E52A109-7117-A74F-ADB7-D78AD7A7F70E}" srcOrd="0" destOrd="0" presId="urn:microsoft.com/office/officeart/2005/8/layout/cycle1"/>
    <dgm:cxn modelId="{35CC370C-F396-684E-89D6-A3140571E9EB}" type="presParOf" srcId="{74B12179-7B20-B54D-8339-A9C7EC074EE2}" destId="{80BB47E8-56E7-784B-9F33-B26EA9C18A3E}" srcOrd="0" destOrd="0" presId="urn:microsoft.com/office/officeart/2005/8/layout/cycle1"/>
    <dgm:cxn modelId="{0B1C5F65-8F48-114C-BB71-3426086AB728}" type="presParOf" srcId="{74B12179-7B20-B54D-8339-A9C7EC074EE2}" destId="{CD0833CD-49EB-B740-B495-6D779E5E1EE2}" srcOrd="1" destOrd="0" presId="urn:microsoft.com/office/officeart/2005/8/layout/cycle1"/>
    <dgm:cxn modelId="{2B685F65-57C7-7F4F-BB49-54AFA8073675}" type="presParOf" srcId="{74B12179-7B20-B54D-8339-A9C7EC074EE2}" destId="{ACD6D4C1-0BC0-A24A-9662-751096049EAB}" srcOrd="2" destOrd="0" presId="urn:microsoft.com/office/officeart/2005/8/layout/cycle1"/>
    <dgm:cxn modelId="{7C3A3E65-4C99-BC4D-846D-65EBE30FAF20}" type="presParOf" srcId="{74B12179-7B20-B54D-8339-A9C7EC074EE2}" destId="{3A70AE27-3918-F140-923A-626058825AD0}" srcOrd="3" destOrd="0" presId="urn:microsoft.com/office/officeart/2005/8/layout/cycle1"/>
    <dgm:cxn modelId="{DAF0D1C9-3019-D947-AD01-551A7A89743F}" type="presParOf" srcId="{74B12179-7B20-B54D-8339-A9C7EC074EE2}" destId="{D354927B-B439-C841-BF0C-C3F77A73CBD5}" srcOrd="4" destOrd="0" presId="urn:microsoft.com/office/officeart/2005/8/layout/cycle1"/>
    <dgm:cxn modelId="{46D26C8D-BF66-EB42-82D0-94B14C27B8FB}" type="presParOf" srcId="{74B12179-7B20-B54D-8339-A9C7EC074EE2}" destId="{BA52B80F-6F87-224A-AAF3-81DDC75AA466}" srcOrd="5" destOrd="0" presId="urn:microsoft.com/office/officeart/2005/8/layout/cycle1"/>
    <dgm:cxn modelId="{06D56A26-2DD4-8342-92F8-B5FCD7CFC66D}" type="presParOf" srcId="{74B12179-7B20-B54D-8339-A9C7EC074EE2}" destId="{694F924C-FC8C-BA48-96E6-37E1CB562AC3}" srcOrd="6" destOrd="0" presId="urn:microsoft.com/office/officeart/2005/8/layout/cycle1"/>
    <dgm:cxn modelId="{DCE2E7A6-12FD-084C-9536-8D0606DFCFE6}" type="presParOf" srcId="{74B12179-7B20-B54D-8339-A9C7EC074EE2}" destId="{72922060-A438-5D48-9DA6-1E8A5C843F6F}" srcOrd="7" destOrd="0" presId="urn:microsoft.com/office/officeart/2005/8/layout/cycle1"/>
    <dgm:cxn modelId="{01BC117F-7C08-9E47-9C42-F4B7721A76FF}" type="presParOf" srcId="{74B12179-7B20-B54D-8339-A9C7EC074EE2}" destId="{74D222E0-4FA7-F34B-9743-BBC1FB3AAD0A}" srcOrd="8" destOrd="0" presId="urn:microsoft.com/office/officeart/2005/8/layout/cycle1"/>
    <dgm:cxn modelId="{25C17B67-A947-DF47-8E94-15E820D4FE38}" type="presParOf" srcId="{74B12179-7B20-B54D-8339-A9C7EC074EE2}" destId="{4654DB88-66A5-3244-84BD-F8C8E2F34FEB}" srcOrd="9" destOrd="0" presId="urn:microsoft.com/office/officeart/2005/8/layout/cycle1"/>
    <dgm:cxn modelId="{641F14C3-1D1B-3644-B8D9-51CC69A3FDE8}" type="presParOf" srcId="{74B12179-7B20-B54D-8339-A9C7EC074EE2}" destId="{5E52A109-7117-A74F-ADB7-D78AD7A7F70E}" srcOrd="10" destOrd="0" presId="urn:microsoft.com/office/officeart/2005/8/layout/cycle1"/>
    <dgm:cxn modelId="{61E8777B-9FCF-CD4F-85E3-CEEAFF3B637C}" type="presParOf" srcId="{74B12179-7B20-B54D-8339-A9C7EC074EE2}" destId="{4B05233F-04FD-8042-871D-AF12877C967A}"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604BC2-07AD-0241-9FB8-D6D72C62103F}"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6330E159-F364-3942-839B-AF57B19D361B}">
      <dgm:prSet phldrT="[Text]"/>
      <dgm:spPr/>
      <dgm:t>
        <a:bodyPr/>
        <a:lstStyle/>
        <a:p>
          <a:r>
            <a:rPr lang="en-US" b="1"/>
            <a:t>Develop</a:t>
          </a:r>
          <a:endParaRPr lang="en-US" b="1" dirty="0"/>
        </a:p>
      </dgm:t>
    </dgm:pt>
    <dgm:pt modelId="{44FCFB76-2135-3741-9CF8-BD1368FB9E2D}" type="parTrans" cxnId="{CFAF33CA-A8D8-9641-B1C2-73B8649799DC}">
      <dgm:prSet/>
      <dgm:spPr/>
      <dgm:t>
        <a:bodyPr/>
        <a:lstStyle/>
        <a:p>
          <a:endParaRPr lang="en-US"/>
        </a:p>
      </dgm:t>
    </dgm:pt>
    <dgm:pt modelId="{28C2177F-B88A-F743-8AB4-36F137039F13}" type="sibTrans" cxnId="{CFAF33CA-A8D8-9641-B1C2-73B8649799DC}">
      <dgm:prSet/>
      <dgm:spPr/>
      <dgm:t>
        <a:bodyPr/>
        <a:lstStyle/>
        <a:p>
          <a:endParaRPr lang="en-US"/>
        </a:p>
      </dgm:t>
    </dgm:pt>
    <dgm:pt modelId="{D460522F-1A28-D444-808B-5F1F73A43C38}">
      <dgm:prSet phldrT="[Text]"/>
      <dgm:spPr/>
      <dgm:t>
        <a:bodyPr/>
        <a:lstStyle/>
        <a:p>
          <a:r>
            <a:rPr lang="en-US" b="1" dirty="0"/>
            <a:t>Plan</a:t>
          </a:r>
        </a:p>
      </dgm:t>
    </dgm:pt>
    <dgm:pt modelId="{F7727DCD-3BAA-8C46-B2A4-77B5C01C833A}" type="parTrans" cxnId="{A8D059BD-AA76-C84E-ABE1-EA6045FCD90C}">
      <dgm:prSet/>
      <dgm:spPr/>
      <dgm:t>
        <a:bodyPr/>
        <a:lstStyle/>
        <a:p>
          <a:endParaRPr lang="en-US"/>
        </a:p>
      </dgm:t>
    </dgm:pt>
    <dgm:pt modelId="{1752BDC3-1A45-F441-AB54-5BE1126235F3}" type="sibTrans" cxnId="{A8D059BD-AA76-C84E-ABE1-EA6045FCD90C}">
      <dgm:prSet/>
      <dgm:spPr/>
      <dgm:t>
        <a:bodyPr/>
        <a:lstStyle/>
        <a:p>
          <a:endParaRPr lang="en-US"/>
        </a:p>
      </dgm:t>
    </dgm:pt>
    <dgm:pt modelId="{116214BF-BAC7-DC43-8F1A-6792B8809477}">
      <dgm:prSet phldrT="[Text]"/>
      <dgm:spPr/>
      <dgm:t>
        <a:bodyPr/>
        <a:lstStyle/>
        <a:p>
          <a:r>
            <a:rPr lang="en-US" b="1" dirty="0"/>
            <a:t>Apply</a:t>
          </a:r>
        </a:p>
      </dgm:t>
    </dgm:pt>
    <dgm:pt modelId="{CFB17459-FD90-CE44-9BE4-3C229FB9CB9D}" type="parTrans" cxnId="{2A7A641F-86D4-4847-A615-71B425C480CB}">
      <dgm:prSet/>
      <dgm:spPr/>
      <dgm:t>
        <a:bodyPr/>
        <a:lstStyle/>
        <a:p>
          <a:endParaRPr lang="en-US"/>
        </a:p>
      </dgm:t>
    </dgm:pt>
    <dgm:pt modelId="{EE04A8CC-37E4-3F44-B1E8-7419B62F0380}" type="sibTrans" cxnId="{2A7A641F-86D4-4847-A615-71B425C480CB}">
      <dgm:prSet/>
      <dgm:spPr/>
      <dgm:t>
        <a:bodyPr/>
        <a:lstStyle/>
        <a:p>
          <a:endParaRPr lang="en-US"/>
        </a:p>
      </dgm:t>
    </dgm:pt>
    <dgm:pt modelId="{B981B829-4E89-0F4E-8D5D-0B587A82BA4D}">
      <dgm:prSet phldrT="[Text]"/>
      <dgm:spPr/>
      <dgm:t>
        <a:bodyPr/>
        <a:lstStyle/>
        <a:p>
          <a:r>
            <a:rPr lang="en-US" b="1" dirty="0"/>
            <a:t>Test</a:t>
          </a:r>
        </a:p>
      </dgm:t>
    </dgm:pt>
    <dgm:pt modelId="{111066F2-5F8A-F74E-84EA-B18EF9415AFB}" type="parTrans" cxnId="{99845EDC-5DAB-DB42-AEAF-B37327B5D015}">
      <dgm:prSet/>
      <dgm:spPr/>
      <dgm:t>
        <a:bodyPr/>
        <a:lstStyle/>
        <a:p>
          <a:endParaRPr lang="en-US"/>
        </a:p>
      </dgm:t>
    </dgm:pt>
    <dgm:pt modelId="{5B81EC44-E312-524A-8408-80604E935CCE}" type="sibTrans" cxnId="{99845EDC-5DAB-DB42-AEAF-B37327B5D015}">
      <dgm:prSet/>
      <dgm:spPr/>
      <dgm:t>
        <a:bodyPr/>
        <a:lstStyle/>
        <a:p>
          <a:endParaRPr lang="en-US"/>
        </a:p>
      </dgm:t>
    </dgm:pt>
    <dgm:pt modelId="{4BCF937B-5721-8C48-8366-F87C0AB7F72C}">
      <dgm:prSet phldrT="[Text]"/>
      <dgm:spPr/>
      <dgm:t>
        <a:bodyPr/>
        <a:lstStyle/>
        <a:p>
          <a:r>
            <a:rPr lang="en-US" b="1" dirty="0"/>
            <a:t>Destroy</a:t>
          </a:r>
        </a:p>
      </dgm:t>
    </dgm:pt>
    <dgm:pt modelId="{5CC45040-0B9E-804B-86B1-20F944B99E1E}" type="parTrans" cxnId="{32A61125-B879-2A4E-BFB1-FA9774284CF1}">
      <dgm:prSet/>
      <dgm:spPr/>
      <dgm:t>
        <a:bodyPr/>
        <a:lstStyle/>
        <a:p>
          <a:endParaRPr lang="en-US"/>
        </a:p>
      </dgm:t>
    </dgm:pt>
    <dgm:pt modelId="{99773D07-E0B0-544A-96A7-46468D3EB919}" type="sibTrans" cxnId="{32A61125-B879-2A4E-BFB1-FA9774284CF1}">
      <dgm:prSet/>
      <dgm:spPr/>
      <dgm:t>
        <a:bodyPr/>
        <a:lstStyle/>
        <a:p>
          <a:endParaRPr lang="en-US"/>
        </a:p>
      </dgm:t>
    </dgm:pt>
    <dgm:pt modelId="{41E203DF-CBAD-804A-8270-F2FD70A33E89}" type="pres">
      <dgm:prSet presAssocID="{2E604BC2-07AD-0241-9FB8-D6D72C62103F}" presName="cycle" presStyleCnt="0">
        <dgm:presLayoutVars>
          <dgm:dir/>
          <dgm:resizeHandles val="exact"/>
        </dgm:presLayoutVars>
      </dgm:prSet>
      <dgm:spPr/>
    </dgm:pt>
    <dgm:pt modelId="{D03BF2BE-2497-C94E-A07D-150387C5CC46}" type="pres">
      <dgm:prSet presAssocID="{6330E159-F364-3942-839B-AF57B19D361B}" presName="dummy" presStyleCnt="0"/>
      <dgm:spPr/>
    </dgm:pt>
    <dgm:pt modelId="{4E551871-AD5B-C244-A655-069D49104605}" type="pres">
      <dgm:prSet presAssocID="{6330E159-F364-3942-839B-AF57B19D361B}" presName="node" presStyleLbl="revTx" presStyleIdx="0" presStyleCnt="5">
        <dgm:presLayoutVars>
          <dgm:bulletEnabled val="1"/>
        </dgm:presLayoutVars>
      </dgm:prSet>
      <dgm:spPr/>
    </dgm:pt>
    <dgm:pt modelId="{7FFBA276-53C7-FA4B-8BB6-B3578CA9F3B2}" type="pres">
      <dgm:prSet presAssocID="{28C2177F-B88A-F743-8AB4-36F137039F13}" presName="sibTrans" presStyleLbl="node1" presStyleIdx="0" presStyleCnt="5"/>
      <dgm:spPr/>
    </dgm:pt>
    <dgm:pt modelId="{DC50331D-B24F-4648-B5E9-88FA41C2CF7C}" type="pres">
      <dgm:prSet presAssocID="{D460522F-1A28-D444-808B-5F1F73A43C38}" presName="dummy" presStyleCnt="0"/>
      <dgm:spPr/>
    </dgm:pt>
    <dgm:pt modelId="{E41E4304-BF14-3B4A-AF19-7CF10A825DDF}" type="pres">
      <dgm:prSet presAssocID="{D460522F-1A28-D444-808B-5F1F73A43C38}" presName="node" presStyleLbl="revTx" presStyleIdx="1" presStyleCnt="5">
        <dgm:presLayoutVars>
          <dgm:bulletEnabled val="1"/>
        </dgm:presLayoutVars>
      </dgm:prSet>
      <dgm:spPr/>
    </dgm:pt>
    <dgm:pt modelId="{070214FF-5558-2948-ACC2-ECC8BD5A80FA}" type="pres">
      <dgm:prSet presAssocID="{1752BDC3-1A45-F441-AB54-5BE1126235F3}" presName="sibTrans" presStyleLbl="node1" presStyleIdx="1" presStyleCnt="5"/>
      <dgm:spPr/>
    </dgm:pt>
    <dgm:pt modelId="{715BC793-ADC0-1849-A5C9-69D07F98F8DD}" type="pres">
      <dgm:prSet presAssocID="{116214BF-BAC7-DC43-8F1A-6792B8809477}" presName="dummy" presStyleCnt="0"/>
      <dgm:spPr/>
    </dgm:pt>
    <dgm:pt modelId="{F88B18C2-F2A1-4243-9541-21957F3ADA2C}" type="pres">
      <dgm:prSet presAssocID="{116214BF-BAC7-DC43-8F1A-6792B8809477}" presName="node" presStyleLbl="revTx" presStyleIdx="2" presStyleCnt="5">
        <dgm:presLayoutVars>
          <dgm:bulletEnabled val="1"/>
        </dgm:presLayoutVars>
      </dgm:prSet>
      <dgm:spPr/>
    </dgm:pt>
    <dgm:pt modelId="{28BA43EF-5318-2743-B519-DE98ADA4A050}" type="pres">
      <dgm:prSet presAssocID="{EE04A8CC-37E4-3F44-B1E8-7419B62F0380}" presName="sibTrans" presStyleLbl="node1" presStyleIdx="2" presStyleCnt="5"/>
      <dgm:spPr/>
    </dgm:pt>
    <dgm:pt modelId="{FCBC21BD-792D-114D-996A-1CA52031975E}" type="pres">
      <dgm:prSet presAssocID="{B981B829-4E89-0F4E-8D5D-0B587A82BA4D}" presName="dummy" presStyleCnt="0"/>
      <dgm:spPr/>
    </dgm:pt>
    <dgm:pt modelId="{F6337CB9-9B3F-7E44-97D6-851465D6DD6B}" type="pres">
      <dgm:prSet presAssocID="{B981B829-4E89-0F4E-8D5D-0B587A82BA4D}" presName="node" presStyleLbl="revTx" presStyleIdx="3" presStyleCnt="5">
        <dgm:presLayoutVars>
          <dgm:bulletEnabled val="1"/>
        </dgm:presLayoutVars>
      </dgm:prSet>
      <dgm:spPr/>
    </dgm:pt>
    <dgm:pt modelId="{8FB7D171-4D53-8B48-8E1B-D714D057913A}" type="pres">
      <dgm:prSet presAssocID="{5B81EC44-E312-524A-8408-80604E935CCE}" presName="sibTrans" presStyleLbl="node1" presStyleIdx="3" presStyleCnt="5"/>
      <dgm:spPr/>
    </dgm:pt>
    <dgm:pt modelId="{856960F8-FF75-B947-92FE-42C7501C68C8}" type="pres">
      <dgm:prSet presAssocID="{4BCF937B-5721-8C48-8366-F87C0AB7F72C}" presName="dummy" presStyleCnt="0"/>
      <dgm:spPr/>
    </dgm:pt>
    <dgm:pt modelId="{E875F4E8-F536-7D44-94B1-9AC002813329}" type="pres">
      <dgm:prSet presAssocID="{4BCF937B-5721-8C48-8366-F87C0AB7F72C}" presName="node" presStyleLbl="revTx" presStyleIdx="4" presStyleCnt="5">
        <dgm:presLayoutVars>
          <dgm:bulletEnabled val="1"/>
        </dgm:presLayoutVars>
      </dgm:prSet>
      <dgm:spPr/>
    </dgm:pt>
    <dgm:pt modelId="{C25F3EEF-BBD9-714F-BF4E-22D0641AECD6}" type="pres">
      <dgm:prSet presAssocID="{99773D07-E0B0-544A-96A7-46468D3EB919}" presName="sibTrans" presStyleLbl="node1" presStyleIdx="4" presStyleCnt="5"/>
      <dgm:spPr/>
    </dgm:pt>
  </dgm:ptLst>
  <dgm:cxnLst>
    <dgm:cxn modelId="{D50F300E-0E10-4F4E-954A-9C374C8D56A6}" type="presOf" srcId="{1752BDC3-1A45-F441-AB54-5BE1126235F3}" destId="{070214FF-5558-2948-ACC2-ECC8BD5A80FA}" srcOrd="0" destOrd="0" presId="urn:microsoft.com/office/officeart/2005/8/layout/cycle1"/>
    <dgm:cxn modelId="{2A7A641F-86D4-4847-A615-71B425C480CB}" srcId="{2E604BC2-07AD-0241-9FB8-D6D72C62103F}" destId="{116214BF-BAC7-DC43-8F1A-6792B8809477}" srcOrd="2" destOrd="0" parTransId="{CFB17459-FD90-CE44-9BE4-3C229FB9CB9D}" sibTransId="{EE04A8CC-37E4-3F44-B1E8-7419B62F0380}"/>
    <dgm:cxn modelId="{32A61125-B879-2A4E-BFB1-FA9774284CF1}" srcId="{2E604BC2-07AD-0241-9FB8-D6D72C62103F}" destId="{4BCF937B-5721-8C48-8366-F87C0AB7F72C}" srcOrd="4" destOrd="0" parTransId="{5CC45040-0B9E-804B-86B1-20F944B99E1E}" sibTransId="{99773D07-E0B0-544A-96A7-46468D3EB919}"/>
    <dgm:cxn modelId="{6EE1C72F-D55E-334D-81BC-4C1E02DBA678}" type="presOf" srcId="{B981B829-4E89-0F4E-8D5D-0B587A82BA4D}" destId="{F6337CB9-9B3F-7E44-97D6-851465D6DD6B}" srcOrd="0" destOrd="0" presId="urn:microsoft.com/office/officeart/2005/8/layout/cycle1"/>
    <dgm:cxn modelId="{937C013A-3EDE-2043-9E63-ABBEB8A4A902}" type="presOf" srcId="{99773D07-E0B0-544A-96A7-46468D3EB919}" destId="{C25F3EEF-BBD9-714F-BF4E-22D0641AECD6}" srcOrd="0" destOrd="0" presId="urn:microsoft.com/office/officeart/2005/8/layout/cycle1"/>
    <dgm:cxn modelId="{E4C99F4D-82DB-9044-BBEA-C2D4200B5E29}" type="presOf" srcId="{5B81EC44-E312-524A-8408-80604E935CCE}" destId="{8FB7D171-4D53-8B48-8E1B-D714D057913A}" srcOrd="0" destOrd="0" presId="urn:microsoft.com/office/officeart/2005/8/layout/cycle1"/>
    <dgm:cxn modelId="{8853148F-3153-1748-8C36-689E963B9608}" type="presOf" srcId="{6330E159-F364-3942-839B-AF57B19D361B}" destId="{4E551871-AD5B-C244-A655-069D49104605}" srcOrd="0" destOrd="0" presId="urn:microsoft.com/office/officeart/2005/8/layout/cycle1"/>
    <dgm:cxn modelId="{5CAFC9A6-848A-5D49-B96F-128C5A4CDCD8}" type="presOf" srcId="{EE04A8CC-37E4-3F44-B1E8-7419B62F0380}" destId="{28BA43EF-5318-2743-B519-DE98ADA4A050}" srcOrd="0" destOrd="0" presId="urn:microsoft.com/office/officeart/2005/8/layout/cycle1"/>
    <dgm:cxn modelId="{A8D059BD-AA76-C84E-ABE1-EA6045FCD90C}" srcId="{2E604BC2-07AD-0241-9FB8-D6D72C62103F}" destId="{D460522F-1A28-D444-808B-5F1F73A43C38}" srcOrd="1" destOrd="0" parTransId="{F7727DCD-3BAA-8C46-B2A4-77B5C01C833A}" sibTransId="{1752BDC3-1A45-F441-AB54-5BE1126235F3}"/>
    <dgm:cxn modelId="{CFAF33CA-A8D8-9641-B1C2-73B8649799DC}" srcId="{2E604BC2-07AD-0241-9FB8-D6D72C62103F}" destId="{6330E159-F364-3942-839B-AF57B19D361B}" srcOrd="0" destOrd="0" parTransId="{44FCFB76-2135-3741-9CF8-BD1368FB9E2D}" sibTransId="{28C2177F-B88A-F743-8AB4-36F137039F13}"/>
    <dgm:cxn modelId="{98F1C0CB-96A8-F844-AD03-F4DDCF02FA1A}" type="presOf" srcId="{28C2177F-B88A-F743-8AB4-36F137039F13}" destId="{7FFBA276-53C7-FA4B-8BB6-B3578CA9F3B2}" srcOrd="0" destOrd="0" presId="urn:microsoft.com/office/officeart/2005/8/layout/cycle1"/>
    <dgm:cxn modelId="{31F945DA-55DB-AB46-BE6F-2FDDF004B2DB}" type="presOf" srcId="{2E604BC2-07AD-0241-9FB8-D6D72C62103F}" destId="{41E203DF-CBAD-804A-8270-F2FD70A33E89}" srcOrd="0" destOrd="0" presId="urn:microsoft.com/office/officeart/2005/8/layout/cycle1"/>
    <dgm:cxn modelId="{7C4342DC-131E-7B4A-947A-FF62EF0BF34D}" type="presOf" srcId="{4BCF937B-5721-8C48-8366-F87C0AB7F72C}" destId="{E875F4E8-F536-7D44-94B1-9AC002813329}" srcOrd="0" destOrd="0" presId="urn:microsoft.com/office/officeart/2005/8/layout/cycle1"/>
    <dgm:cxn modelId="{99845EDC-5DAB-DB42-AEAF-B37327B5D015}" srcId="{2E604BC2-07AD-0241-9FB8-D6D72C62103F}" destId="{B981B829-4E89-0F4E-8D5D-0B587A82BA4D}" srcOrd="3" destOrd="0" parTransId="{111066F2-5F8A-F74E-84EA-B18EF9415AFB}" sibTransId="{5B81EC44-E312-524A-8408-80604E935CCE}"/>
    <dgm:cxn modelId="{7272BAEF-77CD-2E40-97C0-2F4F89573796}" type="presOf" srcId="{D460522F-1A28-D444-808B-5F1F73A43C38}" destId="{E41E4304-BF14-3B4A-AF19-7CF10A825DDF}" srcOrd="0" destOrd="0" presId="urn:microsoft.com/office/officeart/2005/8/layout/cycle1"/>
    <dgm:cxn modelId="{36D53BFD-9F65-0842-A7E2-86FC4210A5AC}" type="presOf" srcId="{116214BF-BAC7-DC43-8F1A-6792B8809477}" destId="{F88B18C2-F2A1-4243-9541-21957F3ADA2C}" srcOrd="0" destOrd="0" presId="urn:microsoft.com/office/officeart/2005/8/layout/cycle1"/>
    <dgm:cxn modelId="{68A8D7C4-58C8-6147-9B74-64004EB83387}" type="presParOf" srcId="{41E203DF-CBAD-804A-8270-F2FD70A33E89}" destId="{D03BF2BE-2497-C94E-A07D-150387C5CC46}" srcOrd="0" destOrd="0" presId="urn:microsoft.com/office/officeart/2005/8/layout/cycle1"/>
    <dgm:cxn modelId="{761AC1AA-F683-C140-BCA0-2433AA1C0A5C}" type="presParOf" srcId="{41E203DF-CBAD-804A-8270-F2FD70A33E89}" destId="{4E551871-AD5B-C244-A655-069D49104605}" srcOrd="1" destOrd="0" presId="urn:microsoft.com/office/officeart/2005/8/layout/cycle1"/>
    <dgm:cxn modelId="{A00042EB-C7DA-C046-8763-A400D8076877}" type="presParOf" srcId="{41E203DF-CBAD-804A-8270-F2FD70A33E89}" destId="{7FFBA276-53C7-FA4B-8BB6-B3578CA9F3B2}" srcOrd="2" destOrd="0" presId="urn:microsoft.com/office/officeart/2005/8/layout/cycle1"/>
    <dgm:cxn modelId="{1D48160D-EEFC-5342-8C99-6B7B13152577}" type="presParOf" srcId="{41E203DF-CBAD-804A-8270-F2FD70A33E89}" destId="{DC50331D-B24F-4648-B5E9-88FA41C2CF7C}" srcOrd="3" destOrd="0" presId="urn:microsoft.com/office/officeart/2005/8/layout/cycle1"/>
    <dgm:cxn modelId="{E4446AE4-7FD3-1241-B705-D0168852508E}" type="presParOf" srcId="{41E203DF-CBAD-804A-8270-F2FD70A33E89}" destId="{E41E4304-BF14-3B4A-AF19-7CF10A825DDF}" srcOrd="4" destOrd="0" presId="urn:microsoft.com/office/officeart/2005/8/layout/cycle1"/>
    <dgm:cxn modelId="{0ACC0C93-5F80-6C4A-93B8-AD534542141F}" type="presParOf" srcId="{41E203DF-CBAD-804A-8270-F2FD70A33E89}" destId="{070214FF-5558-2948-ACC2-ECC8BD5A80FA}" srcOrd="5" destOrd="0" presId="urn:microsoft.com/office/officeart/2005/8/layout/cycle1"/>
    <dgm:cxn modelId="{6077C34E-ED75-994F-985C-C50364A62DBE}" type="presParOf" srcId="{41E203DF-CBAD-804A-8270-F2FD70A33E89}" destId="{715BC793-ADC0-1849-A5C9-69D07F98F8DD}" srcOrd="6" destOrd="0" presId="urn:microsoft.com/office/officeart/2005/8/layout/cycle1"/>
    <dgm:cxn modelId="{15A4BB87-595A-9548-B3C6-A7D2338CF9A2}" type="presParOf" srcId="{41E203DF-CBAD-804A-8270-F2FD70A33E89}" destId="{F88B18C2-F2A1-4243-9541-21957F3ADA2C}" srcOrd="7" destOrd="0" presId="urn:microsoft.com/office/officeart/2005/8/layout/cycle1"/>
    <dgm:cxn modelId="{D6A847D2-162D-6548-B7D6-81360C928837}" type="presParOf" srcId="{41E203DF-CBAD-804A-8270-F2FD70A33E89}" destId="{28BA43EF-5318-2743-B519-DE98ADA4A050}" srcOrd="8" destOrd="0" presId="urn:microsoft.com/office/officeart/2005/8/layout/cycle1"/>
    <dgm:cxn modelId="{1BE4F62D-7739-464D-9DFD-C909FAA4368A}" type="presParOf" srcId="{41E203DF-CBAD-804A-8270-F2FD70A33E89}" destId="{FCBC21BD-792D-114D-996A-1CA52031975E}" srcOrd="9" destOrd="0" presId="urn:microsoft.com/office/officeart/2005/8/layout/cycle1"/>
    <dgm:cxn modelId="{EF11BDC8-81F4-364F-8ABA-F65CB391B271}" type="presParOf" srcId="{41E203DF-CBAD-804A-8270-F2FD70A33E89}" destId="{F6337CB9-9B3F-7E44-97D6-851465D6DD6B}" srcOrd="10" destOrd="0" presId="urn:microsoft.com/office/officeart/2005/8/layout/cycle1"/>
    <dgm:cxn modelId="{580EF6C2-DDA7-5041-B803-4DCD64DE7972}" type="presParOf" srcId="{41E203DF-CBAD-804A-8270-F2FD70A33E89}" destId="{8FB7D171-4D53-8B48-8E1B-D714D057913A}" srcOrd="11" destOrd="0" presId="urn:microsoft.com/office/officeart/2005/8/layout/cycle1"/>
    <dgm:cxn modelId="{F3C27BDF-0757-DC44-ADD2-76397BA4CA50}" type="presParOf" srcId="{41E203DF-CBAD-804A-8270-F2FD70A33E89}" destId="{856960F8-FF75-B947-92FE-42C7501C68C8}" srcOrd="12" destOrd="0" presId="urn:microsoft.com/office/officeart/2005/8/layout/cycle1"/>
    <dgm:cxn modelId="{83EAF23E-B0BD-8340-954D-770AB4A2F0B2}" type="presParOf" srcId="{41E203DF-CBAD-804A-8270-F2FD70A33E89}" destId="{E875F4E8-F536-7D44-94B1-9AC002813329}" srcOrd="13" destOrd="0" presId="urn:microsoft.com/office/officeart/2005/8/layout/cycle1"/>
    <dgm:cxn modelId="{0290CEF8-5358-1747-87D9-0D7E89642D1B}" type="presParOf" srcId="{41E203DF-CBAD-804A-8270-F2FD70A33E89}" destId="{C25F3EEF-BBD9-714F-BF4E-22D0641AECD6}"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833CD-49EB-B740-B495-6D779E5E1EE2}">
      <dsp:nvSpPr>
        <dsp:cNvPr id="0" name=""/>
        <dsp:cNvSpPr/>
      </dsp:nvSpPr>
      <dsp:spPr>
        <a:xfrm>
          <a:off x="2415953" y="83291"/>
          <a:ext cx="1339020" cy="133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Deploy Código</a:t>
          </a:r>
        </a:p>
      </dsp:txBody>
      <dsp:txXfrm>
        <a:off x="2415953" y="83291"/>
        <a:ext cx="1339020" cy="1339020"/>
      </dsp:txXfrm>
    </dsp:sp>
    <dsp:sp modelId="{ACD6D4C1-0BC0-A24A-9662-751096049EAB}">
      <dsp:nvSpPr>
        <dsp:cNvPr id="0" name=""/>
        <dsp:cNvSpPr/>
      </dsp:nvSpPr>
      <dsp:spPr>
        <a:xfrm>
          <a:off x="55707" y="-1358"/>
          <a:ext cx="3783915" cy="3783915"/>
        </a:xfrm>
        <a:prstGeom prst="circularArrow">
          <a:avLst>
            <a:gd name="adj1" fmla="val 6900"/>
            <a:gd name="adj2" fmla="val 465228"/>
            <a:gd name="adj3" fmla="val 549939"/>
            <a:gd name="adj4" fmla="val 20584834"/>
            <a:gd name="adj5" fmla="val 805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4927B-B439-C841-BF0C-C3F77A73CBD5}">
      <dsp:nvSpPr>
        <dsp:cNvPr id="0" name=""/>
        <dsp:cNvSpPr/>
      </dsp:nvSpPr>
      <dsp:spPr>
        <a:xfrm>
          <a:off x="2415953" y="2358887"/>
          <a:ext cx="1339020" cy="133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App. Upgrade</a:t>
          </a:r>
        </a:p>
      </dsp:txBody>
      <dsp:txXfrm>
        <a:off x="2415953" y="2358887"/>
        <a:ext cx="1339020" cy="1339020"/>
      </dsp:txXfrm>
    </dsp:sp>
    <dsp:sp modelId="{BA52B80F-6F87-224A-AAF3-81DDC75AA466}">
      <dsp:nvSpPr>
        <dsp:cNvPr id="0" name=""/>
        <dsp:cNvSpPr/>
      </dsp:nvSpPr>
      <dsp:spPr>
        <a:xfrm>
          <a:off x="55707" y="-1358"/>
          <a:ext cx="3783915" cy="3783915"/>
        </a:xfrm>
        <a:prstGeom prst="circularArrow">
          <a:avLst>
            <a:gd name="adj1" fmla="val 6900"/>
            <a:gd name="adj2" fmla="val 465228"/>
            <a:gd name="adj3" fmla="val 5949939"/>
            <a:gd name="adj4" fmla="val 4384834"/>
            <a:gd name="adj5" fmla="val 805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922060-A438-5D48-9DA6-1E8A5C843F6F}">
      <dsp:nvSpPr>
        <dsp:cNvPr id="0" name=""/>
        <dsp:cNvSpPr/>
      </dsp:nvSpPr>
      <dsp:spPr>
        <a:xfrm>
          <a:off x="140357" y="2358887"/>
          <a:ext cx="1339020" cy="133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Deploy Código</a:t>
          </a:r>
        </a:p>
      </dsp:txBody>
      <dsp:txXfrm>
        <a:off x="140357" y="2358887"/>
        <a:ext cx="1339020" cy="1339020"/>
      </dsp:txXfrm>
    </dsp:sp>
    <dsp:sp modelId="{74D222E0-4FA7-F34B-9743-BBC1FB3AAD0A}">
      <dsp:nvSpPr>
        <dsp:cNvPr id="0" name=""/>
        <dsp:cNvSpPr/>
      </dsp:nvSpPr>
      <dsp:spPr>
        <a:xfrm>
          <a:off x="55707" y="-1358"/>
          <a:ext cx="3783915" cy="3783915"/>
        </a:xfrm>
        <a:prstGeom prst="circularArrow">
          <a:avLst>
            <a:gd name="adj1" fmla="val 6900"/>
            <a:gd name="adj2" fmla="val 465228"/>
            <a:gd name="adj3" fmla="val 11349939"/>
            <a:gd name="adj4" fmla="val 9784834"/>
            <a:gd name="adj5" fmla="val 805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52A109-7117-A74F-ADB7-D78AD7A7F70E}">
      <dsp:nvSpPr>
        <dsp:cNvPr id="0" name=""/>
        <dsp:cNvSpPr/>
      </dsp:nvSpPr>
      <dsp:spPr>
        <a:xfrm>
          <a:off x="140357" y="83291"/>
          <a:ext cx="1339020" cy="133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Deploy Código</a:t>
          </a:r>
        </a:p>
      </dsp:txBody>
      <dsp:txXfrm>
        <a:off x="140357" y="83291"/>
        <a:ext cx="1339020" cy="1339020"/>
      </dsp:txXfrm>
    </dsp:sp>
    <dsp:sp modelId="{4B05233F-04FD-8042-871D-AF12877C967A}">
      <dsp:nvSpPr>
        <dsp:cNvPr id="0" name=""/>
        <dsp:cNvSpPr/>
      </dsp:nvSpPr>
      <dsp:spPr>
        <a:xfrm>
          <a:off x="55707" y="-1358"/>
          <a:ext cx="3783915" cy="3783915"/>
        </a:xfrm>
        <a:prstGeom prst="circularArrow">
          <a:avLst>
            <a:gd name="adj1" fmla="val 6900"/>
            <a:gd name="adj2" fmla="val 465228"/>
            <a:gd name="adj3" fmla="val 16749939"/>
            <a:gd name="adj4" fmla="val 15184834"/>
            <a:gd name="adj5" fmla="val 805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551871-AD5B-C244-A655-069D49104605}">
      <dsp:nvSpPr>
        <dsp:cNvPr id="0" name=""/>
        <dsp:cNvSpPr/>
      </dsp:nvSpPr>
      <dsp:spPr>
        <a:xfrm>
          <a:off x="4322995" y="32101"/>
          <a:ext cx="1123395" cy="1123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t>Develop</a:t>
          </a:r>
          <a:endParaRPr lang="en-US" sz="2400" b="1" kern="1200" dirty="0"/>
        </a:p>
      </dsp:txBody>
      <dsp:txXfrm>
        <a:off x="4322995" y="32101"/>
        <a:ext cx="1123395" cy="1123395"/>
      </dsp:txXfrm>
    </dsp:sp>
    <dsp:sp modelId="{7FFBA276-53C7-FA4B-8BB6-B3578CA9F3B2}">
      <dsp:nvSpPr>
        <dsp:cNvPr id="0" name=""/>
        <dsp:cNvSpPr/>
      </dsp:nvSpPr>
      <dsp:spPr>
        <a:xfrm>
          <a:off x="1674261" y="-1131"/>
          <a:ext cx="4219617" cy="4219617"/>
        </a:xfrm>
        <a:prstGeom prst="circularArrow">
          <a:avLst>
            <a:gd name="adj1" fmla="val 5192"/>
            <a:gd name="adj2" fmla="val 335284"/>
            <a:gd name="adj3" fmla="val 21295806"/>
            <a:gd name="adj4" fmla="val 19763992"/>
            <a:gd name="adj5" fmla="val 60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E4304-BF14-3B4A-AF19-7CF10A825DDF}">
      <dsp:nvSpPr>
        <dsp:cNvPr id="0" name=""/>
        <dsp:cNvSpPr/>
      </dsp:nvSpPr>
      <dsp:spPr>
        <a:xfrm>
          <a:off x="5003217" y="2125610"/>
          <a:ext cx="1123395" cy="1123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Plan</a:t>
          </a:r>
        </a:p>
      </dsp:txBody>
      <dsp:txXfrm>
        <a:off x="5003217" y="2125610"/>
        <a:ext cx="1123395" cy="1123395"/>
      </dsp:txXfrm>
    </dsp:sp>
    <dsp:sp modelId="{070214FF-5558-2948-ACC2-ECC8BD5A80FA}">
      <dsp:nvSpPr>
        <dsp:cNvPr id="0" name=""/>
        <dsp:cNvSpPr/>
      </dsp:nvSpPr>
      <dsp:spPr>
        <a:xfrm>
          <a:off x="1674261" y="-1131"/>
          <a:ext cx="4219617" cy="4219617"/>
        </a:xfrm>
        <a:prstGeom prst="circularArrow">
          <a:avLst>
            <a:gd name="adj1" fmla="val 5192"/>
            <a:gd name="adj2" fmla="val 335284"/>
            <a:gd name="adj3" fmla="val 4017355"/>
            <a:gd name="adj4" fmla="val 2250993"/>
            <a:gd name="adj5" fmla="val 60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B18C2-F2A1-4243-9541-21957F3ADA2C}">
      <dsp:nvSpPr>
        <dsp:cNvPr id="0" name=""/>
        <dsp:cNvSpPr/>
      </dsp:nvSpPr>
      <dsp:spPr>
        <a:xfrm>
          <a:off x="3222372" y="3419470"/>
          <a:ext cx="1123395" cy="1123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Apply</a:t>
          </a:r>
        </a:p>
      </dsp:txBody>
      <dsp:txXfrm>
        <a:off x="3222372" y="3419470"/>
        <a:ext cx="1123395" cy="1123395"/>
      </dsp:txXfrm>
    </dsp:sp>
    <dsp:sp modelId="{28BA43EF-5318-2743-B519-DE98ADA4A050}">
      <dsp:nvSpPr>
        <dsp:cNvPr id="0" name=""/>
        <dsp:cNvSpPr/>
      </dsp:nvSpPr>
      <dsp:spPr>
        <a:xfrm>
          <a:off x="1674261" y="-1131"/>
          <a:ext cx="4219617" cy="4219617"/>
        </a:xfrm>
        <a:prstGeom prst="circularArrow">
          <a:avLst>
            <a:gd name="adj1" fmla="val 5192"/>
            <a:gd name="adj2" fmla="val 335284"/>
            <a:gd name="adj3" fmla="val 8213723"/>
            <a:gd name="adj4" fmla="val 6447361"/>
            <a:gd name="adj5" fmla="val 60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37CB9-9B3F-7E44-97D6-851465D6DD6B}">
      <dsp:nvSpPr>
        <dsp:cNvPr id="0" name=""/>
        <dsp:cNvSpPr/>
      </dsp:nvSpPr>
      <dsp:spPr>
        <a:xfrm>
          <a:off x="1441527" y="2125610"/>
          <a:ext cx="1123395" cy="1123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Test</a:t>
          </a:r>
        </a:p>
      </dsp:txBody>
      <dsp:txXfrm>
        <a:off x="1441527" y="2125610"/>
        <a:ext cx="1123395" cy="1123395"/>
      </dsp:txXfrm>
    </dsp:sp>
    <dsp:sp modelId="{8FB7D171-4D53-8B48-8E1B-D714D057913A}">
      <dsp:nvSpPr>
        <dsp:cNvPr id="0" name=""/>
        <dsp:cNvSpPr/>
      </dsp:nvSpPr>
      <dsp:spPr>
        <a:xfrm>
          <a:off x="1674261" y="-1131"/>
          <a:ext cx="4219617" cy="4219617"/>
        </a:xfrm>
        <a:prstGeom prst="circularArrow">
          <a:avLst>
            <a:gd name="adj1" fmla="val 5192"/>
            <a:gd name="adj2" fmla="val 335284"/>
            <a:gd name="adj3" fmla="val 12300724"/>
            <a:gd name="adj4" fmla="val 10768911"/>
            <a:gd name="adj5" fmla="val 60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75F4E8-F536-7D44-94B1-9AC002813329}">
      <dsp:nvSpPr>
        <dsp:cNvPr id="0" name=""/>
        <dsp:cNvSpPr/>
      </dsp:nvSpPr>
      <dsp:spPr>
        <a:xfrm>
          <a:off x="2121749" y="32101"/>
          <a:ext cx="1123395" cy="1123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Destroy</a:t>
          </a:r>
        </a:p>
      </dsp:txBody>
      <dsp:txXfrm>
        <a:off x="2121749" y="32101"/>
        <a:ext cx="1123395" cy="1123395"/>
      </dsp:txXfrm>
    </dsp:sp>
    <dsp:sp modelId="{C25F3EEF-BBD9-714F-BF4E-22D0641AECD6}">
      <dsp:nvSpPr>
        <dsp:cNvPr id="0" name=""/>
        <dsp:cNvSpPr/>
      </dsp:nvSpPr>
      <dsp:spPr>
        <a:xfrm>
          <a:off x="1674261" y="-1131"/>
          <a:ext cx="4219617" cy="4219617"/>
        </a:xfrm>
        <a:prstGeom prst="circularArrow">
          <a:avLst>
            <a:gd name="adj1" fmla="val 5192"/>
            <a:gd name="adj2" fmla="val 335284"/>
            <a:gd name="adj3" fmla="val 16868336"/>
            <a:gd name="adj4" fmla="val 15196381"/>
            <a:gd name="adj5" fmla="val 605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A5244-BC3A-7A4D-B9E6-B928720290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5B08D4-33FD-AB4E-971F-C23E61AE92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C0BDEF-5E46-4C38-97AE-078FE78545A2}" type="datetime1">
              <a:rPr lang="en-US" smtClean="0"/>
              <a:t>3/22/21</a:t>
            </a:fld>
            <a:endParaRPr lang="en-US"/>
          </a:p>
        </p:txBody>
      </p:sp>
      <p:sp>
        <p:nvSpPr>
          <p:cNvPr id="4" name="Footer Placeholder 3">
            <a:extLst>
              <a:ext uri="{FF2B5EF4-FFF2-40B4-BE49-F238E27FC236}">
                <a16:creationId xmlns:a16="http://schemas.microsoft.com/office/drawing/2014/main" id="{65A749FB-11A2-4844-A3E2-6409BDCA4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E54BFF-84E0-DD4D-AA95-9000411895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63F28C-7873-F94D-89B6-7E3636EF7574}" type="slidenum">
              <a:rPr lang="en-US" smtClean="0"/>
              <a:t>‹#›</a:t>
            </a:fld>
            <a:endParaRPr lang="en-US"/>
          </a:p>
        </p:txBody>
      </p:sp>
    </p:spTree>
    <p:extLst>
      <p:ext uri="{BB962C8B-B14F-4D97-AF65-F5344CB8AC3E}">
        <p14:creationId xmlns:p14="http://schemas.microsoft.com/office/powerpoint/2010/main" val="524265067"/>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B5D8F-9D9D-4173-A9BF-1ACE61BA05F2}" type="datetime1">
              <a:rPr lang="en-US" smtClean="0"/>
              <a:t>3/22/21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1197845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Confidential – © 2019 Oracle Internal/Restricted/Highly Restricted</a:t>
            </a:r>
            <a:endParaRPr lang="en-US" dirty="0"/>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7661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cstate="email">
              <a:alphaModFix amt="1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78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16986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9869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678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693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0934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903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281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25080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3492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1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249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9" name="Slide Number"/>
          <p:cNvSpPr txBox="1">
            <a:spLocks noGrp="1"/>
          </p:cNvSpPr>
          <p:nvPr>
            <p:ph type="sldNum" sz="quarter" idx="2"/>
          </p:nvPr>
        </p:nvSpPr>
        <p:spPr>
          <a:xfrm>
            <a:off x="5942641" y="6493744"/>
            <a:ext cx="306720" cy="23737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693946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6" name="donec quis nunc"/>
          <p:cNvSpPr txBox="1">
            <a:spLocks noGrp="1"/>
          </p:cNvSpPr>
          <p:nvPr>
            <p:ph type="body" sz="quarter" idx="13"/>
          </p:nvPr>
        </p:nvSpPr>
        <p:spPr>
          <a:xfrm>
            <a:off x="631031" y="928688"/>
            <a:ext cx="10929938" cy="352212"/>
          </a:xfrm>
          <a:prstGeom prst="rect">
            <a:avLst/>
          </a:prstGeom>
        </p:spPr>
        <p:txBody>
          <a:bodyPr>
            <a:spAutoFit/>
          </a:bodyPr>
          <a:lstStyle>
            <a:lvl1pPr marL="0" indent="0" algn="ctr">
              <a:spcBef>
                <a:spcPts val="0"/>
              </a:spcBef>
              <a:buClrTx/>
              <a:buSzTx/>
              <a:buNone/>
              <a:defRPr sz="1828" cap="all" spc="165">
                <a:latin typeface="+mn-lt"/>
                <a:ea typeface="+mn-ea"/>
                <a:cs typeface="+mn-cs"/>
                <a:sym typeface="Futura"/>
              </a:defRPr>
            </a:lvl1pPr>
          </a:lstStyle>
          <a:p>
            <a:r>
              <a:t>donec quis nunc</a:t>
            </a:r>
          </a:p>
        </p:txBody>
      </p:sp>
      <p:sp>
        <p:nvSpPr>
          <p:cNvPr id="67" name="Title Text"/>
          <p:cNvSpPr txBox="1">
            <a:spLocks noGrp="1"/>
          </p:cNvSpPr>
          <p:nvPr>
            <p:ph type="title"/>
          </p:nvPr>
        </p:nvSpPr>
        <p:spPr>
          <a:prstGeom prst="rect">
            <a:avLst/>
          </a:prstGeom>
        </p:spPr>
        <p:txBody>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602737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095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71868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OOW Section Divider 04">
    <p:bg>
      <p:bgPr>
        <a:solidFill>
          <a:srgbClr val="3E071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a:noFill/>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ct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Lorem ipsum dolor sit amet, consectetur adipiscing elit. Duis vitae interdum diam, non aliquet enim.</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p:nvPr>
        </p:nvSpPr>
        <p:spPr>
          <a:xfrm>
            <a:off x="6096000" y="-4152"/>
            <a:ext cx="6096000" cy="6858000"/>
          </a:xfrm>
        </p:spPr>
        <p:txBody>
          <a:bodyPr/>
          <a:lstStyle/>
          <a:p>
            <a:endParaRPr lang="en-US"/>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D9BAA11-A867-804E-8909-18B511AF47EF}"/>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solidFill>
                <a:latin typeface="Oracle Sans" panose="020B0503020204020204" pitchFamily="34" charset="0"/>
                <a:cs typeface="Oracle Sans" panose="020B0503020204020204" pitchFamily="34" charset="0"/>
              </a:defRPr>
            </a:lvl1pPr>
          </a:lstStyle>
          <a:p>
            <a:r>
              <a:rPr lang="en-US" sz="800"/>
              <a:t>Copyright © 2019 Oracle and/or its affiliates.</a:t>
            </a:r>
          </a:p>
        </p:txBody>
      </p:sp>
      <p:sp>
        <p:nvSpPr>
          <p:cNvPr id="12" name="Slide Number Placeholder 3">
            <a:extLst>
              <a:ext uri="{FF2B5EF4-FFF2-40B4-BE49-F238E27FC236}">
                <a16:creationId xmlns:a16="http://schemas.microsoft.com/office/drawing/2014/main" id="{DD3B1FB4-6818-2C4C-A531-B14BFB5F6DD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ct val="0"/>
              </a:spcBef>
              <a:spcAft>
                <a:spcPct val="0"/>
              </a:spcAft>
              <a:buClrTx/>
              <a:buSzTx/>
              <a:buFontTx/>
              <a:buNone/>
              <a:defRPr sz="800">
                <a:solidFill>
                  <a:schemeClr val="bg1"/>
                </a:solidFill>
                <a:latin typeface="Oracle Sans" panose="020B0503020204020204" pitchFamily="34" charset="0"/>
                <a:cs typeface="Oracle Sans" panose="020B0503020204020204" pitchFamily="34" charset="0"/>
              </a:defRPr>
            </a:lvl1pPr>
          </a:lstStyle>
          <a:p>
            <a:fld id="{D440507A-669E-A943-A4A7-E531D638091A}" type="slidenum">
              <a:rPr lang="en-US" smtClean="0"/>
              <a:t>‹#›</a:t>
            </a:fld>
            <a:endParaRPr lang="en-US"/>
          </a:p>
        </p:txBody>
      </p:sp>
    </p:spTree>
    <p:extLst>
      <p:ext uri="{BB962C8B-B14F-4D97-AF65-F5344CB8AC3E}">
        <p14:creationId xmlns:p14="http://schemas.microsoft.com/office/powerpoint/2010/main" val="378629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4" y="4500751"/>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7" y="783028"/>
            <a:ext cx="9887834"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7"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8"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a:xfrm>
            <a:off x="1144256" y="6356351"/>
            <a:ext cx="4115872"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a:xfrm>
            <a:off x="757713" y="6356351"/>
            <a:ext cx="386544"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23124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Confidential – © 2019 Oracle Internal/Restricted/Highly Restricted</a:t>
            </a:r>
            <a:endParaRPr lang="en-US" dirty="0"/>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0001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673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3435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400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6402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780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cstate="email">
            <a:alphaModFix amt="40000"/>
            <a:extLst>
              <a:ext uri="{28A0092B-C50C-407E-A947-70E740481C1C}">
                <a14:useLocalDpi xmlns:a14="http://schemas.microsoft.com/office/drawing/2010/main"/>
              </a:ext>
            </a:extLst>
          </a:blip>
          <a:srcRect/>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099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405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932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84369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cstate="email">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91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166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9870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178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28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2389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522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6492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7258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67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151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707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Confidential – © 2019 Oracle Internal/Restricted/Highly Restricted</a:t>
            </a:r>
            <a:endParaRPr lang="en-US" dirty="0"/>
          </a:p>
        </p:txBody>
      </p:sp>
    </p:spTree>
    <p:extLst>
      <p:ext uri="{BB962C8B-B14F-4D97-AF65-F5344CB8AC3E}">
        <p14:creationId xmlns:p14="http://schemas.microsoft.com/office/powerpoint/2010/main" val="236777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email">
            <a:alphaModFix amt="15000"/>
            <a:extLst>
              <a:ext uri="{28A0092B-C50C-407E-A947-70E740481C1C}">
                <a14:useLocalDpi xmlns:a14="http://schemas.microsoft.com/office/drawing/2010/main"/>
              </a:ext>
            </a:extLst>
          </a:blip>
          <a:srcRect/>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625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7315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50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586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2.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2.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9"/>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Confidential – © 2019 Oracle Internal/Restricted/Highly Restricted</a:t>
            </a:r>
            <a:endParaRPr lang="en-US" dirty="0"/>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765" r:id="rId1"/>
    <p:sldLayoutId id="2147483677" r:id="rId2"/>
    <p:sldLayoutId id="2147483719" r:id="rId3"/>
    <p:sldLayoutId id="2147483733" r:id="rId4"/>
    <p:sldLayoutId id="2147483721" r:id="rId5"/>
    <p:sldLayoutId id="2147483734" r:id="rId6"/>
    <p:sldLayoutId id="2147483682" r:id="rId7"/>
    <p:sldLayoutId id="2147483678" r:id="rId8"/>
    <p:sldLayoutId id="2147483683" r:id="rId9"/>
    <p:sldLayoutId id="2147483693" r:id="rId10"/>
    <p:sldLayoutId id="2147483723" r:id="rId11"/>
    <p:sldLayoutId id="2147483724" r:id="rId12"/>
    <p:sldLayoutId id="2147483725" r:id="rId13"/>
    <p:sldLayoutId id="2147483726" r:id="rId14"/>
    <p:sldLayoutId id="2147483679" r:id="rId15"/>
    <p:sldLayoutId id="2147483727" r:id="rId16"/>
    <p:sldLayoutId id="2147483729" r:id="rId17"/>
    <p:sldLayoutId id="2147483730" r:id="rId18"/>
    <p:sldLayoutId id="2147483731" r:id="rId19"/>
    <p:sldLayoutId id="2147483732" r:id="rId20"/>
    <p:sldLayoutId id="2147483767" r:id="rId21"/>
    <p:sldLayoutId id="2147483768" r:id="rId22"/>
    <p:sldLayoutId id="2147483769" r:id="rId23"/>
    <p:sldLayoutId id="2147483770" r:id="rId24"/>
    <p:sldLayoutId id="2147483774" r:id="rId25"/>
    <p:sldLayoutId id="2147483777"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23"/>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Confidential – © 2019 Oracle Internal/Restricted/Highly Restricted</a:t>
            </a:r>
            <a:endParaRPr lang="en-US" dirty="0"/>
          </a:p>
        </p:txBody>
      </p:sp>
    </p:spTree>
    <p:extLst>
      <p:ext uri="{BB962C8B-B14F-4D97-AF65-F5344CB8AC3E}">
        <p14:creationId xmlns:p14="http://schemas.microsoft.com/office/powerpoint/2010/main" val="2664486191"/>
      </p:ext>
    </p:extLst>
  </p:cSld>
  <p:clrMap bg1="lt1" tx1="dk1" bg2="lt2" tx2="dk2" accent1="accent1" accent2="accent2" accent3="accent3" accent4="accent4" accent5="accent5" accent6="accent6" hlink="hlink" folHlink="folHlink"/>
  <p:sldLayoutIdLst>
    <p:sldLayoutId id="2147483766"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0.png"/><Relationship Id="rId1" Type="http://schemas.openxmlformats.org/officeDocument/2006/relationships/slideLayout" Target="../slideLayouts/slideLayout22.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1.png"/><Relationship Id="rId1" Type="http://schemas.openxmlformats.org/officeDocument/2006/relationships/slideLayout" Target="../slideLayouts/slideLayout22.xml"/><Relationship Id="rId5" Type="http://schemas.openxmlformats.org/officeDocument/2006/relationships/image" Target="../media/image64.pn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1.png"/><Relationship Id="rId1" Type="http://schemas.openxmlformats.org/officeDocument/2006/relationships/slideLayout" Target="../slideLayouts/slideLayout22.xml"/><Relationship Id="rId5" Type="http://schemas.openxmlformats.org/officeDocument/2006/relationships/image" Target="../media/image67.pn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Layout" Target="../diagrams/layout2.xml"/><Relationship Id="rId7" Type="http://schemas.openxmlformats.org/officeDocument/2006/relationships/image" Target="../media/image54.tiff"/><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69.png"/><Relationship Id="rId4" Type="http://schemas.openxmlformats.org/officeDocument/2006/relationships/diagramQuickStyle" Target="../diagrams/quickStyle2.xml"/><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3.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3.xml"/><Relationship Id="rId5" Type="http://schemas.openxmlformats.org/officeDocument/2006/relationships/image" Target="../media/image75.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3.xml"/><Relationship Id="rId5" Type="http://schemas.openxmlformats.org/officeDocument/2006/relationships/image" Target="../media/image78.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0.png"/><Relationship Id="rId1" Type="http://schemas.openxmlformats.org/officeDocument/2006/relationships/slideLayout" Target="../slideLayouts/slideLayout23.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0.png"/><Relationship Id="rId1" Type="http://schemas.openxmlformats.org/officeDocument/2006/relationships/slideLayout" Target="../slideLayouts/slideLayout23.xml"/><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hyperlink" Target="https://releases.hashicorp.com/terraform-provider-oci/" TargetMode="External"/><Relationship Id="rId2" Type="http://schemas.openxmlformats.org/officeDocument/2006/relationships/image" Target="../media/image85.png"/><Relationship Id="rId1" Type="http://schemas.openxmlformats.org/officeDocument/2006/relationships/slideLayout" Target="../slideLayouts/slideLayout2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69.png"/><Relationship Id="rId7" Type="http://schemas.openxmlformats.org/officeDocument/2006/relationships/image" Target="../media/image100.png"/><Relationship Id="rId2" Type="http://schemas.openxmlformats.org/officeDocument/2006/relationships/image" Target="../media/image68.png"/><Relationship Id="rId1" Type="http://schemas.openxmlformats.org/officeDocument/2006/relationships/slideLayout" Target="../slideLayouts/slideLayout26.xml"/><Relationship Id="rId6" Type="http://schemas.openxmlformats.org/officeDocument/2006/relationships/image" Target="../media/image99.png"/><Relationship Id="rId5" Type="http://schemas.openxmlformats.org/officeDocument/2006/relationships/image" Target="../media/image54.tiff"/><Relationship Id="rId4" Type="http://schemas.openxmlformats.org/officeDocument/2006/relationships/image" Target="../media/image98.png"/><Relationship Id="rId9"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6.xml"/><Relationship Id="rId5" Type="http://schemas.openxmlformats.org/officeDocument/2006/relationships/image" Target="../media/image104.png"/><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6.xml"/><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btnRgK36LnE" TargetMode="External"/><Relationship Id="rId2" Type="http://schemas.openxmlformats.org/officeDocument/2006/relationships/hyperlink" Target="https://docs.cloud.oracle.com/en-us/iaas/Content/ResourceManager/Concepts/resourcemanager.htm" TargetMode="Externa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hyperlink" Target="https://www.youtube.com/watch?v=uouH40c1ugk" TargetMode="External"/><Relationship Id="rId4" Type="http://schemas.openxmlformats.org/officeDocument/2006/relationships/hyperlink" Target="https://www.youtube.com/watch?v=HTQrefUMUO8"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github.com/terraform-providers/terraform-provider-aws" TargetMode="External"/><Relationship Id="rId7" Type="http://schemas.openxmlformats.org/officeDocument/2006/relationships/image" Target="../media/image37.png"/><Relationship Id="rId2" Type="http://schemas.openxmlformats.org/officeDocument/2006/relationships/hyperlink" Target="https://www.terraform.io/downloads.html" TargetMode="Externa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hyperlink" Target="https://github.com/terraform-providers/terraform-provider-azurerm" TargetMode="External"/><Relationship Id="rId4" Type="http://schemas.openxmlformats.org/officeDocument/2006/relationships/hyperlink" Target="https://github.com/terraform-providers/terraform-provider-oci"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diagramLayout" Target="../diagrams/layout1.xml"/><Relationship Id="rId7" Type="http://schemas.openxmlformats.org/officeDocument/2006/relationships/image" Target="../media/image39.jpeg"/><Relationship Id="rId12" Type="http://schemas.openxmlformats.org/officeDocument/2006/relationships/image" Target="../media/image4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43.png"/><Relationship Id="rId5" Type="http://schemas.openxmlformats.org/officeDocument/2006/relationships/diagramColors" Target="../diagrams/colors1.xml"/><Relationship Id="rId10" Type="http://schemas.openxmlformats.org/officeDocument/2006/relationships/image" Target="../media/image42.png"/><Relationship Id="rId4" Type="http://schemas.openxmlformats.org/officeDocument/2006/relationships/diagramQuickStyle" Target="../diagrams/quickStyle1.xml"/><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tiff"/><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54.tiff"/><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59.tiff"/><Relationship Id="rId3" Type="http://schemas.openxmlformats.org/officeDocument/2006/relationships/image" Target="../media/image55.png"/><Relationship Id="rId7" Type="http://schemas.openxmlformats.org/officeDocument/2006/relationships/image" Target="../media/image58.tif"/><Relationship Id="rId2" Type="http://schemas.openxmlformats.org/officeDocument/2006/relationships/image" Target="../media/image51.png"/><Relationship Id="rId1" Type="http://schemas.openxmlformats.org/officeDocument/2006/relationships/slideLayout" Target="../slideLayouts/slideLayout22.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DDA44B0-BB4A-6C47-B2B2-50A961B08E9B}"/>
              </a:ext>
            </a:extLst>
          </p:cNvPr>
          <p:cNvSpPr>
            <a:spLocks noGrp="1"/>
          </p:cNvSpPr>
          <p:nvPr>
            <p:ph type="body" sz="quarter" idx="13"/>
          </p:nvPr>
        </p:nvSpPr>
        <p:spPr/>
        <p:txBody>
          <a:bodyPr/>
          <a:lstStyle/>
          <a:p>
            <a:r>
              <a:rPr lang="en-US" sz="1800" b="0" dirty="0"/>
              <a:t>Raphael </a:t>
            </a:r>
            <a:r>
              <a:rPr lang="en-US" sz="1800" b="0" dirty="0" err="1"/>
              <a:t>Campelo</a:t>
            </a:r>
            <a:endParaRPr lang="en-US" sz="1800" b="0" dirty="0"/>
          </a:p>
          <a:p>
            <a:r>
              <a:rPr lang="en-US" sz="1800" dirty="0"/>
              <a:t>Cloud Engineer Senior Manager</a:t>
            </a:r>
            <a:endParaRPr lang="en-US" b="0" dirty="0"/>
          </a:p>
          <a:p>
            <a:endParaRPr lang="en-US" dirty="0"/>
          </a:p>
          <a:p>
            <a:endParaRPr lang="en-US" dirty="0"/>
          </a:p>
          <a:p>
            <a:endParaRPr lang="en-US" dirty="0"/>
          </a:p>
          <a:p>
            <a:endParaRPr lang="en-US" dirty="0"/>
          </a:p>
          <a:p>
            <a:pPr algn="r"/>
            <a:endParaRPr lang="en-US" dirty="0"/>
          </a:p>
          <a:p>
            <a:pPr algn="r"/>
            <a:endParaRPr lang="en-US" dirty="0"/>
          </a:p>
          <a:p>
            <a:pPr algn="r"/>
            <a:r>
              <a:rPr lang="en-US" dirty="0" err="1"/>
              <a:t>Março</a:t>
            </a:r>
            <a:r>
              <a:rPr lang="en-US" dirty="0"/>
              <a:t>/2021</a:t>
            </a:r>
          </a:p>
        </p:txBody>
      </p:sp>
      <p:sp>
        <p:nvSpPr>
          <p:cNvPr id="9" name="Title 8">
            <a:extLst>
              <a:ext uri="{FF2B5EF4-FFF2-40B4-BE49-F238E27FC236}">
                <a16:creationId xmlns:a16="http://schemas.microsoft.com/office/drawing/2014/main" id="{8050B6F1-5DDF-3442-B643-AF3BFD9B1AF1}"/>
              </a:ext>
            </a:extLst>
          </p:cNvPr>
          <p:cNvSpPr>
            <a:spLocks noGrp="1"/>
          </p:cNvSpPr>
          <p:nvPr>
            <p:ph type="title"/>
          </p:nvPr>
        </p:nvSpPr>
        <p:spPr/>
        <p:txBody>
          <a:bodyPr/>
          <a:lstStyle/>
          <a:p>
            <a:r>
              <a:rPr lang="en-US" dirty="0" err="1"/>
              <a:t>Infraestrutura</a:t>
            </a:r>
            <a:r>
              <a:rPr lang="en-US" dirty="0"/>
              <a:t> </a:t>
            </a:r>
            <a:r>
              <a:rPr lang="en-US" dirty="0" err="1"/>
              <a:t>como</a:t>
            </a:r>
            <a:r>
              <a:rPr lang="en-US" dirty="0"/>
              <a:t> Código</a:t>
            </a:r>
          </a:p>
        </p:txBody>
      </p:sp>
      <p:sp>
        <p:nvSpPr>
          <p:cNvPr id="10" name="Subtitle 9">
            <a:extLst>
              <a:ext uri="{FF2B5EF4-FFF2-40B4-BE49-F238E27FC236}">
                <a16:creationId xmlns:a16="http://schemas.microsoft.com/office/drawing/2014/main" id="{EF736F66-9750-7C49-A02E-04440C72AB59}"/>
              </a:ext>
            </a:extLst>
          </p:cNvPr>
          <p:cNvSpPr>
            <a:spLocks noGrp="1"/>
          </p:cNvSpPr>
          <p:nvPr>
            <p:ph type="body" sz="quarter" idx="15"/>
          </p:nvPr>
        </p:nvSpPr>
        <p:spPr/>
        <p:txBody>
          <a:bodyPr/>
          <a:lstStyle/>
          <a:p>
            <a:r>
              <a:rPr lang="en-US" dirty="0" err="1"/>
              <a:t>Melhores</a:t>
            </a:r>
            <a:r>
              <a:rPr lang="en-US" dirty="0"/>
              <a:t> </a:t>
            </a:r>
            <a:r>
              <a:rPr lang="en-US" dirty="0" err="1"/>
              <a:t>Práticas</a:t>
            </a:r>
            <a:endParaRPr lang="en-US" dirty="0"/>
          </a:p>
        </p:txBody>
      </p:sp>
      <p:grpSp>
        <p:nvGrpSpPr>
          <p:cNvPr id="3" name="Group 2">
            <a:extLst>
              <a:ext uri="{FF2B5EF4-FFF2-40B4-BE49-F238E27FC236}">
                <a16:creationId xmlns:a16="http://schemas.microsoft.com/office/drawing/2014/main" id="{8C590D91-6109-F640-908D-633235B2A5CA}"/>
              </a:ext>
            </a:extLst>
          </p:cNvPr>
          <p:cNvGrpSpPr/>
          <p:nvPr/>
        </p:nvGrpSpPr>
        <p:grpSpPr>
          <a:xfrm>
            <a:off x="7265505" y="3892527"/>
            <a:ext cx="4758854" cy="1365982"/>
            <a:chOff x="7166113" y="2882348"/>
            <a:chExt cx="4758854" cy="1365982"/>
          </a:xfrm>
        </p:grpSpPr>
        <p:sp>
          <p:nvSpPr>
            <p:cNvPr id="2" name="Rectangle 1">
              <a:extLst>
                <a:ext uri="{FF2B5EF4-FFF2-40B4-BE49-F238E27FC236}">
                  <a16:creationId xmlns:a16="http://schemas.microsoft.com/office/drawing/2014/main" id="{B9453816-888B-5747-84D9-291FBEE4B116}"/>
                </a:ext>
              </a:extLst>
            </p:cNvPr>
            <p:cNvSpPr/>
            <p:nvPr/>
          </p:nvSpPr>
          <p:spPr>
            <a:xfrm>
              <a:off x="7166113" y="2882348"/>
              <a:ext cx="4750904" cy="1321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3074" name="Picture 2" descr="TheDevConf 2021 | Branding">
              <a:extLst>
                <a:ext uri="{FF2B5EF4-FFF2-40B4-BE49-F238E27FC236}">
                  <a16:creationId xmlns:a16="http://schemas.microsoft.com/office/drawing/2014/main" id="{BF9104E8-9076-3548-897A-3D25C33CA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4423" y="2965473"/>
              <a:ext cx="4700544" cy="1282857"/>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7830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4D3AAC-B045-A646-9A1F-BD519EA369E5}"/>
              </a:ext>
            </a:extLst>
          </p:cNvPr>
          <p:cNvPicPr>
            <a:picLocks noChangeAspect="1"/>
          </p:cNvPicPr>
          <p:nvPr/>
        </p:nvPicPr>
        <p:blipFill>
          <a:blip r:embed="rId2"/>
          <a:stretch>
            <a:fillRect/>
          </a:stretch>
        </p:blipFill>
        <p:spPr>
          <a:xfrm>
            <a:off x="191766" y="1549953"/>
            <a:ext cx="6794500" cy="3479800"/>
          </a:xfrm>
          <a:prstGeom prst="rect">
            <a:avLst/>
          </a:prstGeom>
        </p:spPr>
      </p:pic>
      <p:pic>
        <p:nvPicPr>
          <p:cNvPr id="290" name="Terraform_PrimaryLogo_FullColor.png" descr="Terraform_PrimaryLogo_FullColor.png"/>
          <p:cNvPicPr>
            <a:picLocks noChangeAspect="1"/>
          </p:cNvPicPr>
          <p:nvPr/>
        </p:nvPicPr>
        <p:blipFill>
          <a:blip r:embed="rId3"/>
          <a:stretch>
            <a:fillRect/>
          </a:stretch>
        </p:blipFill>
        <p:spPr>
          <a:xfrm>
            <a:off x="8253714" y="385684"/>
            <a:ext cx="2161438" cy="746679"/>
          </a:xfrm>
          <a:prstGeom prst="rect">
            <a:avLst/>
          </a:prstGeom>
          <a:ln w="12700">
            <a:miter lim="400000"/>
          </a:ln>
          <a:effectLst>
            <a:outerShdw blurRad="127000" dist="76200" dir="2700000" rotWithShape="0">
              <a:srgbClr val="000000">
                <a:alpha val="75000"/>
              </a:srgbClr>
            </a:outerShdw>
          </a:effectLst>
        </p:spPr>
      </p:pic>
      <p:sp>
        <p:nvSpPr>
          <p:cNvPr id="11" name="Infraestrutura como Código (IaaC)…">
            <a:extLst>
              <a:ext uri="{FF2B5EF4-FFF2-40B4-BE49-F238E27FC236}">
                <a16:creationId xmlns:a16="http://schemas.microsoft.com/office/drawing/2014/main" id="{9A641F59-C0D4-494E-B156-F50BD5FCEFE2}"/>
              </a:ext>
            </a:extLst>
          </p:cNvPr>
          <p:cNvSpPr txBox="1"/>
          <p:nvPr/>
        </p:nvSpPr>
        <p:spPr>
          <a:xfrm>
            <a:off x="191766" y="224832"/>
            <a:ext cx="8683931" cy="851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algn="l">
              <a:defRPr sz="3800">
                <a:latin typeface="Avenir Heavy"/>
                <a:ea typeface="Avenir Heavy"/>
                <a:cs typeface="Avenir Heavy"/>
                <a:sym typeface="Avenir Heavy"/>
              </a:defRPr>
            </a:pPr>
            <a:r>
              <a:rPr sz="2672" dirty="0" err="1"/>
              <a:t>Infraestrutura</a:t>
            </a:r>
            <a:r>
              <a:rPr sz="2672" dirty="0"/>
              <a:t> </a:t>
            </a:r>
            <a:r>
              <a:rPr sz="2672" dirty="0" err="1"/>
              <a:t>como</a:t>
            </a:r>
            <a:r>
              <a:rPr sz="2672" dirty="0"/>
              <a:t> Código (</a:t>
            </a:r>
            <a:r>
              <a:rPr sz="2672" dirty="0" err="1"/>
              <a:t>IaC</a:t>
            </a:r>
            <a:r>
              <a:rPr sz="2672" dirty="0"/>
              <a:t>)</a:t>
            </a:r>
          </a:p>
          <a:p>
            <a:pPr algn="l">
              <a:defRPr sz="3400">
                <a:latin typeface="Avenir Heavy"/>
                <a:ea typeface="Avenir Heavy"/>
                <a:cs typeface="Avenir Heavy"/>
                <a:sym typeface="Avenir Heavy"/>
              </a:defRPr>
            </a:pPr>
            <a:r>
              <a:rPr sz="2391" dirty="0" err="1"/>
              <a:t>Provisionamento</a:t>
            </a:r>
            <a:r>
              <a:rPr lang="en-US" sz="2391" dirty="0"/>
              <a:t> e </a:t>
            </a:r>
            <a:r>
              <a:rPr lang="en-US" sz="2391" dirty="0" err="1"/>
              <a:t>Automação</a:t>
            </a:r>
            <a:endParaRPr sz="2391" dirty="0"/>
          </a:p>
        </p:txBody>
      </p:sp>
      <p:sp>
        <p:nvSpPr>
          <p:cNvPr id="5" name="Rectangle 4">
            <a:extLst>
              <a:ext uri="{FF2B5EF4-FFF2-40B4-BE49-F238E27FC236}">
                <a16:creationId xmlns:a16="http://schemas.microsoft.com/office/drawing/2014/main" id="{3175450B-D342-CC4A-8DC8-FCE4461BC529}"/>
              </a:ext>
            </a:extLst>
          </p:cNvPr>
          <p:cNvSpPr/>
          <p:nvPr/>
        </p:nvSpPr>
        <p:spPr>
          <a:xfrm>
            <a:off x="795130" y="1958009"/>
            <a:ext cx="4204253" cy="1401417"/>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TextBox 5">
            <a:extLst>
              <a:ext uri="{FF2B5EF4-FFF2-40B4-BE49-F238E27FC236}">
                <a16:creationId xmlns:a16="http://schemas.microsoft.com/office/drawing/2014/main" id="{C18D1785-CEF8-3E42-B9DD-6E60973250F9}"/>
              </a:ext>
            </a:extLst>
          </p:cNvPr>
          <p:cNvSpPr txBox="1"/>
          <p:nvPr/>
        </p:nvSpPr>
        <p:spPr>
          <a:xfrm>
            <a:off x="5091640" y="2398714"/>
            <a:ext cx="890244" cy="369332"/>
          </a:xfrm>
          <a:prstGeom prst="rect">
            <a:avLst/>
          </a:prstGeom>
          <a:noFill/>
        </p:spPr>
        <p:txBody>
          <a:bodyPr wrap="none" rtlCol="0">
            <a:spAutoFit/>
          </a:bodyPr>
          <a:lstStyle/>
          <a:p>
            <a:r>
              <a:rPr lang="en-BR" b="1" dirty="0">
                <a:solidFill>
                  <a:srgbClr val="00B050"/>
                </a:solidFill>
              </a:rPr>
              <a:t>Criação</a:t>
            </a:r>
          </a:p>
        </p:txBody>
      </p:sp>
      <p:sp>
        <p:nvSpPr>
          <p:cNvPr id="17" name="Rectangle 16">
            <a:extLst>
              <a:ext uri="{FF2B5EF4-FFF2-40B4-BE49-F238E27FC236}">
                <a16:creationId xmlns:a16="http://schemas.microsoft.com/office/drawing/2014/main" id="{7DCD6009-05E4-CA42-A10B-F17235B3EC4B}"/>
              </a:ext>
            </a:extLst>
          </p:cNvPr>
          <p:cNvSpPr/>
          <p:nvPr/>
        </p:nvSpPr>
        <p:spPr>
          <a:xfrm>
            <a:off x="795130" y="3581400"/>
            <a:ext cx="5300870" cy="1401417"/>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solidFill>
                <a:srgbClr val="FFC000"/>
              </a:solidFill>
            </a:endParaRPr>
          </a:p>
        </p:txBody>
      </p:sp>
      <p:sp>
        <p:nvSpPr>
          <p:cNvPr id="18" name="TextBox 17">
            <a:extLst>
              <a:ext uri="{FF2B5EF4-FFF2-40B4-BE49-F238E27FC236}">
                <a16:creationId xmlns:a16="http://schemas.microsoft.com/office/drawing/2014/main" id="{5C410840-FE1A-0240-9655-6328ABCEAB93}"/>
              </a:ext>
            </a:extLst>
          </p:cNvPr>
          <p:cNvSpPr txBox="1"/>
          <p:nvPr/>
        </p:nvSpPr>
        <p:spPr>
          <a:xfrm>
            <a:off x="5396167" y="3201906"/>
            <a:ext cx="1494063" cy="369332"/>
          </a:xfrm>
          <a:prstGeom prst="rect">
            <a:avLst/>
          </a:prstGeom>
          <a:noFill/>
          <a:ln>
            <a:noFill/>
          </a:ln>
        </p:spPr>
        <p:txBody>
          <a:bodyPr wrap="none" rtlCol="0">
            <a:spAutoFit/>
          </a:bodyPr>
          <a:lstStyle/>
          <a:p>
            <a:r>
              <a:rPr lang="en-BR" b="1" dirty="0">
                <a:solidFill>
                  <a:srgbClr val="FFC000"/>
                </a:solidFill>
              </a:rPr>
              <a:t>Apresentação</a:t>
            </a:r>
          </a:p>
        </p:txBody>
      </p:sp>
      <p:pic>
        <p:nvPicPr>
          <p:cNvPr id="10" name="Picture 9">
            <a:extLst>
              <a:ext uri="{FF2B5EF4-FFF2-40B4-BE49-F238E27FC236}">
                <a16:creationId xmlns:a16="http://schemas.microsoft.com/office/drawing/2014/main" id="{4E321262-4220-F941-8E81-B8389288D94D}"/>
              </a:ext>
            </a:extLst>
          </p:cNvPr>
          <p:cNvPicPr>
            <a:picLocks noChangeAspect="1"/>
          </p:cNvPicPr>
          <p:nvPr/>
        </p:nvPicPr>
        <p:blipFill>
          <a:blip r:embed="rId4"/>
          <a:stretch>
            <a:fillRect/>
          </a:stretch>
        </p:blipFill>
        <p:spPr>
          <a:xfrm>
            <a:off x="4883150" y="5118100"/>
            <a:ext cx="6083300" cy="1739900"/>
          </a:xfrm>
          <a:prstGeom prst="rect">
            <a:avLst/>
          </a:prstGeom>
        </p:spPr>
      </p:pic>
      <p:sp>
        <p:nvSpPr>
          <p:cNvPr id="24" name="TextBox 23">
            <a:extLst>
              <a:ext uri="{FF2B5EF4-FFF2-40B4-BE49-F238E27FC236}">
                <a16:creationId xmlns:a16="http://schemas.microsoft.com/office/drawing/2014/main" id="{E66825BC-2BEC-974C-B789-5CC4F8423A70}"/>
              </a:ext>
            </a:extLst>
          </p:cNvPr>
          <p:cNvSpPr txBox="1"/>
          <p:nvPr/>
        </p:nvSpPr>
        <p:spPr>
          <a:xfrm>
            <a:off x="8128665" y="5174371"/>
            <a:ext cx="2169761" cy="369332"/>
          </a:xfrm>
          <a:prstGeom prst="rect">
            <a:avLst/>
          </a:prstGeom>
          <a:noFill/>
          <a:ln>
            <a:noFill/>
          </a:ln>
        </p:spPr>
        <p:txBody>
          <a:bodyPr wrap="none" rtlCol="0">
            <a:spAutoFit/>
          </a:bodyPr>
          <a:lstStyle/>
          <a:p>
            <a:r>
              <a:rPr lang="en-BR" b="1" dirty="0">
                <a:solidFill>
                  <a:srgbClr val="FF0000"/>
                </a:solidFill>
              </a:rPr>
              <a:t>Configuração no S.O.</a:t>
            </a:r>
          </a:p>
        </p:txBody>
      </p:sp>
      <p:sp>
        <p:nvSpPr>
          <p:cNvPr id="25" name="Rectangle 24">
            <a:extLst>
              <a:ext uri="{FF2B5EF4-FFF2-40B4-BE49-F238E27FC236}">
                <a16:creationId xmlns:a16="http://schemas.microsoft.com/office/drawing/2014/main" id="{036640F1-CA1D-9046-BDE9-36D7AC029B6F}"/>
              </a:ext>
            </a:extLst>
          </p:cNvPr>
          <p:cNvSpPr/>
          <p:nvPr/>
        </p:nvSpPr>
        <p:spPr>
          <a:xfrm>
            <a:off x="4883149" y="5117548"/>
            <a:ext cx="6083299" cy="17399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solidFill>
                <a:srgbClr val="FF0000"/>
              </a:solidFill>
            </a:endParaRPr>
          </a:p>
        </p:txBody>
      </p:sp>
      <p:sp>
        <p:nvSpPr>
          <p:cNvPr id="13" name="Explosion 2 12">
            <a:extLst>
              <a:ext uri="{FF2B5EF4-FFF2-40B4-BE49-F238E27FC236}">
                <a16:creationId xmlns:a16="http://schemas.microsoft.com/office/drawing/2014/main" id="{2B9978F6-B2BA-CE4C-9964-890ECCD6BC56}"/>
              </a:ext>
            </a:extLst>
          </p:cNvPr>
          <p:cNvSpPr/>
          <p:nvPr/>
        </p:nvSpPr>
        <p:spPr>
          <a:xfrm rot="2020233">
            <a:off x="7018889" y="1408472"/>
            <a:ext cx="5593867" cy="290511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400" b="1" dirty="0"/>
              <a:t>Demo de Provisionamento</a:t>
            </a:r>
          </a:p>
        </p:txBody>
      </p:sp>
    </p:spTree>
    <p:extLst>
      <p:ext uri="{BB962C8B-B14F-4D97-AF65-F5344CB8AC3E}">
        <p14:creationId xmlns:p14="http://schemas.microsoft.com/office/powerpoint/2010/main" val="4260040690"/>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 grpId="0" animBg="1"/>
      <p:bldP spid="18" grpId="0"/>
      <p:bldP spid="24" grpId="0"/>
      <p:bldP spid="25"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rraform…"/>
          <p:cNvSpPr txBox="1"/>
          <p:nvPr/>
        </p:nvSpPr>
        <p:spPr>
          <a:xfrm>
            <a:off x="549400" y="282543"/>
            <a:ext cx="8683931" cy="851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spAutoFit/>
          </a:bodyPr>
          <a:lstStyle/>
          <a:p>
            <a:pPr algn="l">
              <a:defRPr sz="3800">
                <a:latin typeface="Avenir Heavy"/>
                <a:ea typeface="Avenir Heavy"/>
                <a:cs typeface="Avenir Heavy"/>
                <a:sym typeface="Avenir Heavy"/>
              </a:defRPr>
            </a:pPr>
            <a:r>
              <a:rPr sz="2672" dirty="0"/>
              <a:t>Terraform</a:t>
            </a:r>
          </a:p>
          <a:p>
            <a:pPr algn="l">
              <a:defRPr sz="3400">
                <a:latin typeface="Avenir Heavy"/>
                <a:ea typeface="Avenir Heavy"/>
                <a:cs typeface="Avenir Heavy"/>
                <a:sym typeface="Avenir Heavy"/>
              </a:defRPr>
            </a:pPr>
            <a:r>
              <a:rPr lang="en-US" sz="2391" dirty="0"/>
              <a:t>O que </a:t>
            </a:r>
            <a:r>
              <a:rPr sz="2391" dirty="0" err="1"/>
              <a:t>Acontece</a:t>
            </a:r>
            <a:r>
              <a:rPr sz="2391" dirty="0"/>
              <a:t> </a:t>
            </a:r>
            <a:r>
              <a:rPr lang="en-US" sz="2391" dirty="0" err="1"/>
              <a:t>nos</a:t>
            </a:r>
            <a:r>
              <a:rPr lang="en-US" sz="2391" dirty="0"/>
              <a:t> </a:t>
            </a:r>
            <a:r>
              <a:rPr lang="en-US" sz="2391" dirty="0" err="1"/>
              <a:t>bastidores</a:t>
            </a:r>
            <a:r>
              <a:rPr lang="en-US" sz="2391" dirty="0"/>
              <a:t> </a:t>
            </a:r>
            <a:r>
              <a:rPr sz="2391" dirty="0"/>
              <a:t>?</a:t>
            </a:r>
          </a:p>
        </p:txBody>
      </p:sp>
      <p:pic>
        <p:nvPicPr>
          <p:cNvPr id="290" name="Terraform_PrimaryLogo_FullColor.png" descr="Terraform_PrimaryLogo_FullColor.png"/>
          <p:cNvPicPr>
            <a:picLocks noChangeAspect="1"/>
          </p:cNvPicPr>
          <p:nvPr/>
        </p:nvPicPr>
        <p:blipFill>
          <a:blip r:embed="rId2"/>
          <a:stretch>
            <a:fillRect/>
          </a:stretch>
        </p:blipFill>
        <p:spPr>
          <a:xfrm>
            <a:off x="8253714" y="385684"/>
            <a:ext cx="2161438" cy="746679"/>
          </a:xfrm>
          <a:prstGeom prst="rect">
            <a:avLst/>
          </a:prstGeom>
          <a:ln w="12700">
            <a:miter lim="400000"/>
          </a:ln>
          <a:effectLst>
            <a:outerShdw blurRad="127000" dist="76200" dir="2700000" rotWithShape="0">
              <a:srgbClr val="000000">
                <a:alpha val="75000"/>
              </a:srgbClr>
            </a:outerShdw>
          </a:effectLst>
        </p:spPr>
      </p:pic>
      <p:grpSp>
        <p:nvGrpSpPr>
          <p:cNvPr id="294" name="Group"/>
          <p:cNvGrpSpPr/>
          <p:nvPr/>
        </p:nvGrpSpPr>
        <p:grpSpPr>
          <a:xfrm>
            <a:off x="549400" y="1236944"/>
            <a:ext cx="8425292" cy="4057698"/>
            <a:chOff x="0" y="0"/>
            <a:chExt cx="11982636" cy="5770947"/>
          </a:xfrm>
        </p:grpSpPr>
        <p:pic>
          <p:nvPicPr>
            <p:cNvPr id="291" name="Screen Shot 2019-07-22 at 15.41.25.png" descr="Screen Shot 2019-07-22 at 15.41.25.png"/>
            <p:cNvPicPr>
              <a:picLocks noChangeAspect="1"/>
            </p:cNvPicPr>
            <p:nvPr/>
          </p:nvPicPr>
          <p:blipFill>
            <a:blip r:embed="rId3"/>
            <a:stretch>
              <a:fillRect/>
            </a:stretch>
          </p:blipFill>
          <p:spPr>
            <a:xfrm>
              <a:off x="0" y="0"/>
              <a:ext cx="11982637" cy="5770948"/>
            </a:xfrm>
            <a:prstGeom prst="rect">
              <a:avLst/>
            </a:prstGeom>
            <a:ln w="12700" cap="flat">
              <a:noFill/>
              <a:miter lim="400000"/>
            </a:ln>
            <a:effectLst>
              <a:outerShdw blurRad="127000" dist="76200" dir="2700000" rotWithShape="0">
                <a:srgbClr val="000000">
                  <a:alpha val="75000"/>
                </a:srgbClr>
              </a:outerShdw>
            </a:effectLst>
          </p:spPr>
        </p:pic>
        <p:sp>
          <p:nvSpPr>
            <p:cNvPr id="292" name="Rectangle"/>
            <p:cNvSpPr/>
            <p:nvPr/>
          </p:nvSpPr>
          <p:spPr>
            <a:xfrm>
              <a:off x="3909951" y="298550"/>
              <a:ext cx="3170948" cy="262208"/>
            </a:xfrm>
            <a:prstGeom prst="rect">
              <a:avLst/>
            </a:prstGeom>
            <a:noFill/>
            <a:ln w="25400" cap="flat">
              <a:solidFill>
                <a:schemeClr val="accent3"/>
              </a:solidFill>
              <a:prstDash val="solid"/>
              <a:miter lim="400000"/>
            </a:ln>
            <a:effectLst/>
          </p:spPr>
          <p:txBody>
            <a:bodyPr wrap="square" lIns="35719" tIns="35719" rIns="35719" bIns="35719" numCol="1" anchor="ctr">
              <a:noAutofit/>
            </a:bodyPr>
            <a:lstStyle/>
            <a:p>
              <a:pPr>
                <a:defRPr sz="1600" cap="all" spc="32">
                  <a:solidFill>
                    <a:srgbClr val="FFFFFF"/>
                  </a:solidFill>
                  <a:latin typeface="+mn-lt"/>
                  <a:ea typeface="+mn-ea"/>
                  <a:cs typeface="+mn-cs"/>
                  <a:sym typeface="Futura"/>
                </a:defRPr>
              </a:pPr>
              <a:endParaRPr sz="1125"/>
            </a:p>
          </p:txBody>
        </p:sp>
        <p:sp>
          <p:nvSpPr>
            <p:cNvPr id="293" name="Line"/>
            <p:cNvSpPr/>
            <p:nvPr/>
          </p:nvSpPr>
          <p:spPr>
            <a:xfrm>
              <a:off x="3833302" y="803384"/>
              <a:ext cx="1578399" cy="1"/>
            </a:xfrm>
            <a:prstGeom prst="line">
              <a:avLst/>
            </a:prstGeom>
            <a:noFill/>
            <a:ln w="25400" cap="flat">
              <a:solidFill>
                <a:schemeClr val="accent5">
                  <a:alpha val="75000"/>
                </a:schemeClr>
              </a:solidFill>
              <a:prstDash val="solid"/>
              <a:miter lim="400000"/>
            </a:ln>
            <a:effectLst/>
          </p:spPr>
          <p:txBody>
            <a:bodyPr wrap="square" lIns="35719" tIns="35719" rIns="35719" bIns="35719" numCol="1" anchor="ctr">
              <a:noAutofit/>
            </a:bodyPr>
            <a:lstStyle/>
            <a:p>
              <a:pPr>
                <a:defRPr sz="1600" cap="all" spc="32">
                  <a:latin typeface="+mn-lt"/>
                  <a:ea typeface="+mn-ea"/>
                  <a:cs typeface="+mn-cs"/>
                  <a:sym typeface="Futura"/>
                </a:defRPr>
              </a:pPr>
              <a:endParaRPr sz="1125"/>
            </a:p>
          </p:txBody>
        </p:sp>
      </p:grpSp>
      <p:grpSp>
        <p:nvGrpSpPr>
          <p:cNvPr id="297" name="Group"/>
          <p:cNvGrpSpPr/>
          <p:nvPr/>
        </p:nvGrpSpPr>
        <p:grpSpPr>
          <a:xfrm>
            <a:off x="2273876" y="2055208"/>
            <a:ext cx="8799818" cy="4622675"/>
            <a:chOff x="0" y="0"/>
            <a:chExt cx="12515294" cy="6574469"/>
          </a:xfrm>
        </p:grpSpPr>
        <p:pic>
          <p:nvPicPr>
            <p:cNvPr id="295" name="Screen Shot 2019-07-22 at 15.41.37.png" descr="Screen Shot 2019-07-22 at 15.41.37.png"/>
            <p:cNvPicPr>
              <a:picLocks noChangeAspect="1"/>
            </p:cNvPicPr>
            <p:nvPr/>
          </p:nvPicPr>
          <p:blipFill>
            <a:blip r:embed="rId4"/>
            <a:stretch>
              <a:fillRect/>
            </a:stretch>
          </p:blipFill>
          <p:spPr>
            <a:xfrm>
              <a:off x="29498" y="878129"/>
              <a:ext cx="12485797" cy="5696341"/>
            </a:xfrm>
            <a:prstGeom prst="rect">
              <a:avLst/>
            </a:prstGeom>
            <a:ln w="12700" cap="flat">
              <a:noFill/>
              <a:miter lim="400000"/>
            </a:ln>
            <a:effectLst>
              <a:outerShdw blurRad="127000" dist="76200" dir="2700000" rotWithShape="0">
                <a:srgbClr val="000000">
                  <a:alpha val="75000"/>
                </a:srgbClr>
              </a:outerShdw>
            </a:effectLst>
          </p:spPr>
        </p:pic>
        <p:pic>
          <p:nvPicPr>
            <p:cNvPr id="296" name="Screen Shot 2019-07-22 at 15.42.59.png" descr="Screen Shot 2019-07-22 at 15.42.59.png"/>
            <p:cNvPicPr>
              <a:picLocks noChangeAspect="1"/>
            </p:cNvPicPr>
            <p:nvPr/>
          </p:nvPicPr>
          <p:blipFill>
            <a:blip r:embed="rId5"/>
            <a:stretch>
              <a:fillRect/>
            </a:stretch>
          </p:blipFill>
          <p:spPr>
            <a:xfrm>
              <a:off x="0" y="0"/>
              <a:ext cx="6667500" cy="863600"/>
            </a:xfrm>
            <a:prstGeom prst="rect">
              <a:avLst/>
            </a:prstGeom>
            <a:ln w="12700" cap="flat">
              <a:noFill/>
              <a:miter lim="400000"/>
            </a:ln>
            <a:effectLst>
              <a:outerShdw blurRad="127000" dist="76200" dir="2700000" rotWithShape="0">
                <a:srgbClr val="000000">
                  <a:alpha val="75000"/>
                </a:srgbClr>
              </a:outerShdw>
            </a:effectLst>
          </p:spPr>
        </p:pic>
      </p:grpSp>
    </p:spTree>
    <p:extLst>
      <p:ext uri="{BB962C8B-B14F-4D97-AF65-F5344CB8AC3E}">
        <p14:creationId xmlns:p14="http://schemas.microsoft.com/office/powerpoint/2010/main" val="352173673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97"/>
                                        </p:tgtEl>
                                        <p:attrNameLst>
                                          <p:attrName>style.visibility</p:attrName>
                                        </p:attrNameLst>
                                      </p:cBhvr>
                                      <p:to>
                                        <p:strVal val="visible"/>
                                      </p:to>
                                    </p:set>
                                    <p:anim calcmode="lin" valueType="num">
                                      <p:cBhvr>
                                        <p:cTn id="7" dur="2500" fill="hold"/>
                                        <p:tgtEl>
                                          <p:spTgt spid="297"/>
                                        </p:tgtEl>
                                        <p:attrNameLst>
                                          <p:attrName>ppt_w</p:attrName>
                                        </p:attrNameLst>
                                      </p:cBhvr>
                                      <p:tavLst>
                                        <p:tav tm="0">
                                          <p:val>
                                            <p:fltVal val="0"/>
                                          </p:val>
                                        </p:tav>
                                        <p:tav tm="100000">
                                          <p:val>
                                            <p:strVal val="#ppt_w"/>
                                          </p:val>
                                        </p:tav>
                                      </p:tavLst>
                                    </p:anim>
                                    <p:anim calcmode="lin" valueType="num">
                                      <p:cBhvr>
                                        <p:cTn id="8" dur="2500" fill="hold"/>
                                        <p:tgtEl>
                                          <p:spTgt spid="2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rraform…"/>
          <p:cNvSpPr txBox="1"/>
          <p:nvPr/>
        </p:nvSpPr>
        <p:spPr>
          <a:xfrm>
            <a:off x="549400" y="282543"/>
            <a:ext cx="8683931" cy="851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spAutoFit/>
          </a:bodyPr>
          <a:lstStyle/>
          <a:p>
            <a:pPr algn="l">
              <a:defRPr sz="3800">
                <a:latin typeface="Avenir Heavy"/>
                <a:ea typeface="Avenir Heavy"/>
                <a:cs typeface="Avenir Heavy"/>
                <a:sym typeface="Avenir Heavy"/>
              </a:defRPr>
            </a:pPr>
            <a:r>
              <a:rPr sz="2672" dirty="0"/>
              <a:t>Terraform</a:t>
            </a:r>
            <a:r>
              <a:rPr lang="pt-BR" sz="2672" dirty="0"/>
              <a:t> </a:t>
            </a:r>
            <a:r>
              <a:rPr lang="pt-BR" sz="2672" dirty="0" err="1"/>
              <a:t>StateFile</a:t>
            </a:r>
            <a:endParaRPr sz="2672" dirty="0"/>
          </a:p>
          <a:p>
            <a:pPr algn="l">
              <a:defRPr sz="3400">
                <a:latin typeface="Avenir Heavy"/>
                <a:ea typeface="Avenir Heavy"/>
                <a:cs typeface="Avenir Heavy"/>
                <a:sym typeface="Avenir Heavy"/>
              </a:defRPr>
            </a:pPr>
            <a:r>
              <a:rPr lang="pt-BR" sz="2391" dirty="0"/>
              <a:t>Aumente a Segurança do seu processo de Desenvolvimento</a:t>
            </a:r>
            <a:endParaRPr sz="2391" dirty="0"/>
          </a:p>
        </p:txBody>
      </p:sp>
      <p:pic>
        <p:nvPicPr>
          <p:cNvPr id="290" name="Terraform_PrimaryLogo_FullColor.png" descr="Terraform_PrimaryLogo_FullColor.png"/>
          <p:cNvPicPr>
            <a:picLocks noChangeAspect="1"/>
          </p:cNvPicPr>
          <p:nvPr/>
        </p:nvPicPr>
        <p:blipFill>
          <a:blip r:embed="rId2"/>
          <a:stretch>
            <a:fillRect/>
          </a:stretch>
        </p:blipFill>
        <p:spPr>
          <a:xfrm>
            <a:off x="9814157" y="385684"/>
            <a:ext cx="2161438" cy="746679"/>
          </a:xfrm>
          <a:prstGeom prst="rect">
            <a:avLst/>
          </a:prstGeom>
          <a:ln w="12700">
            <a:miter lim="400000"/>
          </a:ln>
          <a:effectLst>
            <a:outerShdw blurRad="127000" dist="76200" dir="2700000" rotWithShape="0">
              <a:srgbClr val="000000">
                <a:alpha val="75000"/>
              </a:srgbClr>
            </a:outerShdw>
          </a:effectLst>
        </p:spPr>
      </p:pic>
      <p:pic>
        <p:nvPicPr>
          <p:cNvPr id="2" name="Picture 1">
            <a:extLst>
              <a:ext uri="{FF2B5EF4-FFF2-40B4-BE49-F238E27FC236}">
                <a16:creationId xmlns:a16="http://schemas.microsoft.com/office/drawing/2014/main" id="{866ACFE1-1504-3C45-B866-DDFB848A4EFF}"/>
              </a:ext>
            </a:extLst>
          </p:cNvPr>
          <p:cNvPicPr>
            <a:picLocks noChangeAspect="1"/>
          </p:cNvPicPr>
          <p:nvPr/>
        </p:nvPicPr>
        <p:blipFill>
          <a:blip r:embed="rId3"/>
          <a:stretch>
            <a:fillRect/>
          </a:stretch>
        </p:blipFill>
        <p:spPr>
          <a:xfrm>
            <a:off x="216405" y="1132363"/>
            <a:ext cx="6436583" cy="5667768"/>
          </a:xfrm>
          <a:prstGeom prst="rect">
            <a:avLst/>
          </a:prstGeom>
        </p:spPr>
      </p:pic>
      <p:sp>
        <p:nvSpPr>
          <p:cNvPr id="3" name="Rectangle 2">
            <a:extLst>
              <a:ext uri="{FF2B5EF4-FFF2-40B4-BE49-F238E27FC236}">
                <a16:creationId xmlns:a16="http://schemas.microsoft.com/office/drawing/2014/main" id="{4751863F-AAFC-0B43-8C4E-4F6F6DC899A0}"/>
              </a:ext>
            </a:extLst>
          </p:cNvPr>
          <p:cNvSpPr/>
          <p:nvPr/>
        </p:nvSpPr>
        <p:spPr>
          <a:xfrm>
            <a:off x="705678" y="5734878"/>
            <a:ext cx="2037522" cy="238539"/>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Notched Right Arrow 3">
            <a:extLst>
              <a:ext uri="{FF2B5EF4-FFF2-40B4-BE49-F238E27FC236}">
                <a16:creationId xmlns:a16="http://schemas.microsoft.com/office/drawing/2014/main" id="{97333FBA-1CB7-AE44-99B7-E0DB4541E01D}"/>
              </a:ext>
            </a:extLst>
          </p:cNvPr>
          <p:cNvSpPr/>
          <p:nvPr/>
        </p:nvSpPr>
        <p:spPr>
          <a:xfrm rot="13339174">
            <a:off x="2771471" y="6028090"/>
            <a:ext cx="922003" cy="5973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C1221CC9-DE3D-8842-8FB7-36F7D272B390}"/>
              </a:ext>
            </a:extLst>
          </p:cNvPr>
          <p:cNvSpPr txBox="1"/>
          <p:nvPr/>
        </p:nvSpPr>
        <p:spPr>
          <a:xfrm>
            <a:off x="6853438" y="1132363"/>
            <a:ext cx="5262362" cy="1077218"/>
          </a:xfrm>
          <a:prstGeom prst="rect">
            <a:avLst/>
          </a:prstGeom>
          <a:noFill/>
        </p:spPr>
        <p:txBody>
          <a:bodyPr wrap="square" rtlCol="0">
            <a:spAutoFit/>
          </a:bodyPr>
          <a:lstStyle/>
          <a:p>
            <a:pPr algn="just"/>
            <a:r>
              <a:rPr lang="en-BR" sz="1600" dirty="0"/>
              <a:t>Tão importante quanto armazenar as modificações do seu código, é resguardar o “status” do seu ciclo de desenvolvimento. Proteja seu “state file” utilizando o Object Storage Bucket.</a:t>
            </a:r>
          </a:p>
        </p:txBody>
      </p:sp>
      <p:pic>
        <p:nvPicPr>
          <p:cNvPr id="6" name="Picture 5">
            <a:extLst>
              <a:ext uri="{FF2B5EF4-FFF2-40B4-BE49-F238E27FC236}">
                <a16:creationId xmlns:a16="http://schemas.microsoft.com/office/drawing/2014/main" id="{F1E020AA-3B32-6744-BBB4-42C969619A4C}"/>
              </a:ext>
            </a:extLst>
          </p:cNvPr>
          <p:cNvPicPr>
            <a:picLocks noChangeAspect="1"/>
          </p:cNvPicPr>
          <p:nvPr/>
        </p:nvPicPr>
        <p:blipFill>
          <a:blip r:embed="rId4"/>
          <a:stretch>
            <a:fillRect/>
          </a:stretch>
        </p:blipFill>
        <p:spPr>
          <a:xfrm>
            <a:off x="6759781" y="2294688"/>
            <a:ext cx="5370162" cy="2089711"/>
          </a:xfrm>
          <a:prstGeom prst="rect">
            <a:avLst/>
          </a:prstGeom>
        </p:spPr>
      </p:pic>
      <p:pic>
        <p:nvPicPr>
          <p:cNvPr id="8" name="Picture 7">
            <a:extLst>
              <a:ext uri="{FF2B5EF4-FFF2-40B4-BE49-F238E27FC236}">
                <a16:creationId xmlns:a16="http://schemas.microsoft.com/office/drawing/2014/main" id="{926615F9-824F-D843-97E4-EA6638E9DE71}"/>
              </a:ext>
            </a:extLst>
          </p:cNvPr>
          <p:cNvPicPr>
            <a:picLocks noChangeAspect="1"/>
          </p:cNvPicPr>
          <p:nvPr/>
        </p:nvPicPr>
        <p:blipFill>
          <a:blip r:embed="rId5"/>
          <a:stretch>
            <a:fillRect/>
          </a:stretch>
        </p:blipFill>
        <p:spPr>
          <a:xfrm>
            <a:off x="7101611" y="5082467"/>
            <a:ext cx="3893967" cy="1364463"/>
          </a:xfrm>
          <a:prstGeom prst="rect">
            <a:avLst/>
          </a:prstGeom>
        </p:spPr>
      </p:pic>
      <p:sp>
        <p:nvSpPr>
          <p:cNvPr id="9" name="TextBox 8">
            <a:extLst>
              <a:ext uri="{FF2B5EF4-FFF2-40B4-BE49-F238E27FC236}">
                <a16:creationId xmlns:a16="http://schemas.microsoft.com/office/drawing/2014/main" id="{E11CA172-E54E-4741-94B5-8A935C74AEB0}"/>
              </a:ext>
            </a:extLst>
          </p:cNvPr>
          <p:cNvSpPr txBox="1"/>
          <p:nvPr/>
        </p:nvSpPr>
        <p:spPr>
          <a:xfrm>
            <a:off x="6744107" y="4641575"/>
            <a:ext cx="5231488" cy="338554"/>
          </a:xfrm>
          <a:prstGeom prst="rect">
            <a:avLst/>
          </a:prstGeom>
          <a:noFill/>
        </p:spPr>
        <p:txBody>
          <a:bodyPr wrap="square" rtlCol="0">
            <a:spAutoFit/>
          </a:bodyPr>
          <a:lstStyle/>
          <a:p>
            <a:r>
              <a:rPr lang="en-BR" sz="1600" dirty="0"/>
              <a:t>Adicione a URL de chamada ao seu arquivo de configuração</a:t>
            </a:r>
          </a:p>
        </p:txBody>
      </p:sp>
    </p:spTree>
    <p:extLst>
      <p:ext uri="{BB962C8B-B14F-4D97-AF65-F5344CB8AC3E}">
        <p14:creationId xmlns:p14="http://schemas.microsoft.com/office/powerpoint/2010/main" val="63700825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DED0F044-AA34-B24A-BEAD-522E3A5E1E88}"/>
              </a:ext>
            </a:extLst>
          </p:cNvPr>
          <p:cNvGraphicFramePr/>
          <p:nvPr/>
        </p:nvGraphicFramePr>
        <p:xfrm>
          <a:off x="-481541" y="1552862"/>
          <a:ext cx="7568141" cy="4543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0" name="Group 19">
            <a:extLst>
              <a:ext uri="{FF2B5EF4-FFF2-40B4-BE49-F238E27FC236}">
                <a16:creationId xmlns:a16="http://schemas.microsoft.com/office/drawing/2014/main" id="{C9A532FB-D89F-CE4E-8F4B-86E1C821CE29}"/>
              </a:ext>
            </a:extLst>
          </p:cNvPr>
          <p:cNvGrpSpPr/>
          <p:nvPr/>
        </p:nvGrpSpPr>
        <p:grpSpPr>
          <a:xfrm>
            <a:off x="2321270" y="2970727"/>
            <a:ext cx="2014378" cy="1339464"/>
            <a:chOff x="150995" y="3428604"/>
            <a:chExt cx="2014378" cy="1339464"/>
          </a:xfrm>
        </p:grpSpPr>
        <p:sp>
          <p:nvSpPr>
            <p:cNvPr id="22" name="TextBox 21">
              <a:extLst>
                <a:ext uri="{FF2B5EF4-FFF2-40B4-BE49-F238E27FC236}">
                  <a16:creationId xmlns:a16="http://schemas.microsoft.com/office/drawing/2014/main" id="{2C83A87C-3CD3-A045-9C18-C11B1D9E3DA7}"/>
                </a:ext>
              </a:extLst>
            </p:cNvPr>
            <p:cNvSpPr txBox="1"/>
            <p:nvPr/>
          </p:nvSpPr>
          <p:spPr>
            <a:xfrm>
              <a:off x="150995" y="4460291"/>
              <a:ext cx="2014378" cy="307777"/>
            </a:xfrm>
            <a:prstGeom prst="rect">
              <a:avLst/>
            </a:prstGeom>
            <a:noFill/>
          </p:spPr>
          <p:txBody>
            <a:bodyPr wrap="square" rtlCol="0">
              <a:spAutoFit/>
            </a:bodyPr>
            <a:lstStyle/>
            <a:p>
              <a:pPr algn="ctr"/>
              <a:r>
                <a:rPr lang="en-BR" sz="1400" dirty="0"/>
                <a:t>IaC Developer</a:t>
              </a:r>
            </a:p>
          </p:txBody>
        </p:sp>
        <p:pic>
          <p:nvPicPr>
            <p:cNvPr id="23" name="Picture 22">
              <a:extLst>
                <a:ext uri="{FF2B5EF4-FFF2-40B4-BE49-F238E27FC236}">
                  <a16:creationId xmlns:a16="http://schemas.microsoft.com/office/drawing/2014/main" id="{EFB11469-127B-074D-93ED-87F55725271C}"/>
                </a:ext>
              </a:extLst>
            </p:cNvPr>
            <p:cNvPicPr>
              <a:picLocks noChangeAspect="1"/>
            </p:cNvPicPr>
            <p:nvPr/>
          </p:nvPicPr>
          <p:blipFill>
            <a:blip r:embed="rId7"/>
            <a:stretch>
              <a:fillRect/>
            </a:stretch>
          </p:blipFill>
          <p:spPr>
            <a:xfrm>
              <a:off x="161234" y="3428604"/>
              <a:ext cx="1993900" cy="1016000"/>
            </a:xfrm>
            <a:prstGeom prst="rect">
              <a:avLst/>
            </a:prstGeom>
          </p:spPr>
        </p:pic>
      </p:grpSp>
      <p:sp>
        <p:nvSpPr>
          <p:cNvPr id="4" name="Footer Placeholder 3">
            <a:extLst>
              <a:ext uri="{FF2B5EF4-FFF2-40B4-BE49-F238E27FC236}">
                <a16:creationId xmlns:a16="http://schemas.microsoft.com/office/drawing/2014/main" id="{372DB172-5680-A44F-BE66-11F618E49F0C}"/>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5" name="Slide Number Placeholder 4">
            <a:extLst>
              <a:ext uri="{FF2B5EF4-FFF2-40B4-BE49-F238E27FC236}">
                <a16:creationId xmlns:a16="http://schemas.microsoft.com/office/drawing/2014/main" id="{5547EF55-9B2D-644F-A2D7-740645A335C3}"/>
              </a:ext>
            </a:extLst>
          </p:cNvPr>
          <p:cNvSpPr>
            <a:spLocks noGrp="1"/>
          </p:cNvSpPr>
          <p:nvPr>
            <p:ph type="sldNum" sz="quarter" idx="11"/>
          </p:nvPr>
        </p:nvSpPr>
        <p:spPr/>
        <p:txBody>
          <a:bodyPr/>
          <a:lstStyle/>
          <a:p>
            <a:fld id="{7C371504-33D9-B044-8C50-620C44A06CB1}" type="slidenum">
              <a:rPr lang="en-US" smtClean="0"/>
              <a:pPr/>
              <a:t>13</a:t>
            </a:fld>
            <a:endParaRPr lang="en-US" dirty="0"/>
          </a:p>
        </p:txBody>
      </p:sp>
      <p:pic>
        <p:nvPicPr>
          <p:cNvPr id="8" name="Picture 7">
            <a:extLst>
              <a:ext uri="{FF2B5EF4-FFF2-40B4-BE49-F238E27FC236}">
                <a16:creationId xmlns:a16="http://schemas.microsoft.com/office/drawing/2014/main" id="{7E4DA8BE-C18D-F843-873A-3718CA962AB5}"/>
              </a:ext>
            </a:extLst>
          </p:cNvPr>
          <p:cNvPicPr>
            <a:picLocks noChangeAspect="1"/>
          </p:cNvPicPr>
          <p:nvPr/>
        </p:nvPicPr>
        <p:blipFill>
          <a:blip r:embed="rId8"/>
          <a:stretch>
            <a:fillRect/>
          </a:stretch>
        </p:blipFill>
        <p:spPr>
          <a:xfrm>
            <a:off x="2289346" y="2999327"/>
            <a:ext cx="702361" cy="695195"/>
          </a:xfrm>
          <a:prstGeom prst="rect">
            <a:avLst/>
          </a:prstGeom>
        </p:spPr>
      </p:pic>
      <p:sp>
        <p:nvSpPr>
          <p:cNvPr id="21" name="TextBox 20">
            <a:extLst>
              <a:ext uri="{FF2B5EF4-FFF2-40B4-BE49-F238E27FC236}">
                <a16:creationId xmlns:a16="http://schemas.microsoft.com/office/drawing/2014/main" id="{0A0C79FC-CB9F-BD4C-9142-376ED809D692}"/>
              </a:ext>
            </a:extLst>
          </p:cNvPr>
          <p:cNvSpPr txBox="1"/>
          <p:nvPr/>
        </p:nvSpPr>
        <p:spPr>
          <a:xfrm>
            <a:off x="484937" y="473738"/>
            <a:ext cx="10980450" cy="830781"/>
          </a:xfrm>
          <a:prstGeom prst="rect">
            <a:avLst/>
          </a:prstGeom>
          <a:noFill/>
        </p:spPr>
        <p:txBody>
          <a:bodyPr wrap="square" rtlCol="0">
            <a:spAutoFit/>
          </a:bodyPr>
          <a:lstStyle/>
          <a:p>
            <a:r>
              <a:rPr lang="en-US" sz="2399" b="1" dirty="0" err="1"/>
              <a:t>Infraestrutura</a:t>
            </a:r>
            <a:r>
              <a:rPr lang="en-US" sz="2399" b="1" dirty="0"/>
              <a:t> </a:t>
            </a:r>
            <a:r>
              <a:rPr lang="en-US" sz="2399" b="1" dirty="0" err="1"/>
              <a:t>como</a:t>
            </a:r>
            <a:r>
              <a:rPr lang="en-US" sz="2399" b="1" dirty="0"/>
              <a:t> Código (</a:t>
            </a:r>
            <a:r>
              <a:rPr lang="en-US" sz="2399" b="1" dirty="0" err="1"/>
              <a:t>IaC</a:t>
            </a:r>
            <a:r>
              <a:rPr lang="en-US" sz="2399" b="1" dirty="0"/>
              <a:t>)</a:t>
            </a:r>
            <a:endParaRPr lang="en-US" sz="2399" dirty="0"/>
          </a:p>
          <a:p>
            <a:r>
              <a:rPr lang="en-US" sz="2399" dirty="0"/>
              <a:t>“</a:t>
            </a:r>
            <a:r>
              <a:rPr lang="en-US" sz="2399" dirty="0" err="1"/>
              <a:t>Implementação</a:t>
            </a:r>
            <a:r>
              <a:rPr lang="en-US" sz="2399" dirty="0"/>
              <a:t> </a:t>
            </a:r>
            <a:r>
              <a:rPr lang="en-US" sz="2399" dirty="0" err="1"/>
              <a:t>em</a:t>
            </a:r>
            <a:r>
              <a:rPr lang="en-US" sz="2399" dirty="0"/>
              <a:t> </a:t>
            </a:r>
            <a:r>
              <a:rPr lang="en-US" sz="2399" dirty="0" err="1"/>
              <a:t>Ciclos</a:t>
            </a:r>
            <a:r>
              <a:rPr lang="en-US" sz="2399" dirty="0"/>
              <a:t>”</a:t>
            </a:r>
          </a:p>
        </p:txBody>
      </p:sp>
      <p:pic>
        <p:nvPicPr>
          <p:cNvPr id="14" name="Imagem 41" descr="Uma imagem contendo relógio, estrela&#10;&#10;Descrição gerada automaticamente">
            <a:extLst>
              <a:ext uri="{FF2B5EF4-FFF2-40B4-BE49-F238E27FC236}">
                <a16:creationId xmlns:a16="http://schemas.microsoft.com/office/drawing/2014/main" id="{7FCE2CDB-34B3-0E4C-ADF2-5FDCC0298EA0}"/>
              </a:ext>
            </a:extLst>
          </p:cNvPr>
          <p:cNvPicPr>
            <a:picLocks noChangeAspect="1"/>
          </p:cNvPicPr>
          <p:nvPr/>
        </p:nvPicPr>
        <p:blipFill>
          <a:blip r:embed="rId9"/>
          <a:stretch>
            <a:fillRect/>
          </a:stretch>
        </p:blipFill>
        <p:spPr>
          <a:xfrm>
            <a:off x="0" y="4717495"/>
            <a:ext cx="12274322" cy="2141615"/>
          </a:xfrm>
          <a:prstGeom prst="rect">
            <a:avLst/>
          </a:prstGeom>
        </p:spPr>
      </p:pic>
      <p:pic>
        <p:nvPicPr>
          <p:cNvPr id="15" name="Picture 89" descr="A close up of a coral&#10;&#10;Description automatically generated">
            <a:extLst>
              <a:ext uri="{FF2B5EF4-FFF2-40B4-BE49-F238E27FC236}">
                <a16:creationId xmlns:a16="http://schemas.microsoft.com/office/drawing/2014/main" id="{60390CFC-9254-4D48-B997-E88272C37A3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15726" y="5831484"/>
            <a:ext cx="962991" cy="804199"/>
          </a:xfrm>
          <a:prstGeom prst="rect">
            <a:avLst/>
          </a:prstGeom>
        </p:spPr>
      </p:pic>
      <p:pic>
        <p:nvPicPr>
          <p:cNvPr id="16" name="Picture 89" descr="A close up of a coral&#10;&#10;Description automatically generated">
            <a:extLst>
              <a:ext uri="{FF2B5EF4-FFF2-40B4-BE49-F238E27FC236}">
                <a16:creationId xmlns:a16="http://schemas.microsoft.com/office/drawing/2014/main" id="{85E868BB-0A7D-E14C-980F-CC598B521CA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5852" y="5870008"/>
            <a:ext cx="962991" cy="804199"/>
          </a:xfrm>
          <a:prstGeom prst="rect">
            <a:avLst/>
          </a:prstGeom>
        </p:spPr>
      </p:pic>
      <p:sp>
        <p:nvSpPr>
          <p:cNvPr id="17" name="TextBox 16">
            <a:extLst>
              <a:ext uri="{FF2B5EF4-FFF2-40B4-BE49-F238E27FC236}">
                <a16:creationId xmlns:a16="http://schemas.microsoft.com/office/drawing/2014/main" id="{A5ED4995-3E36-2740-9D79-12F746139A4C}"/>
              </a:ext>
            </a:extLst>
          </p:cNvPr>
          <p:cNvSpPr txBox="1"/>
          <p:nvPr/>
        </p:nvSpPr>
        <p:spPr>
          <a:xfrm>
            <a:off x="6019800" y="1752600"/>
            <a:ext cx="6170613" cy="3788858"/>
          </a:xfrm>
          <a:prstGeom prst="rect">
            <a:avLst/>
          </a:prstGeom>
          <a:noFill/>
        </p:spPr>
        <p:txBody>
          <a:bodyPr wrap="square" rtlCol="0">
            <a:spAutoFit/>
          </a:bodyPr>
          <a:lstStyle/>
          <a:p>
            <a:pPr>
              <a:lnSpc>
                <a:spcPct val="150000"/>
              </a:lnSpc>
            </a:pPr>
            <a:r>
              <a:rPr lang="en-BR" dirty="0"/>
              <a:t>Durante o seu ciclo de desenvolvimento, e se :</a:t>
            </a:r>
          </a:p>
          <a:p>
            <a:pPr marL="285750" indent="-285750">
              <a:lnSpc>
                <a:spcPct val="150000"/>
              </a:lnSpc>
              <a:buFont typeface="Arial" panose="020B0604020202020204" pitchFamily="34" charset="0"/>
              <a:buChar char="•"/>
            </a:pPr>
            <a:r>
              <a:rPr lang="en-US" dirty="0" err="1"/>
              <a:t>Você</a:t>
            </a:r>
            <a:r>
              <a:rPr lang="en-US" dirty="0"/>
              <a:t> </a:t>
            </a:r>
            <a:r>
              <a:rPr lang="en-US" dirty="0" err="1"/>
              <a:t>pudesse</a:t>
            </a:r>
            <a:r>
              <a:rPr lang="en-US" dirty="0"/>
              <a:t> </a:t>
            </a:r>
            <a:r>
              <a:rPr lang="en-US" dirty="0" err="1"/>
              <a:t>armarzenar</a:t>
            </a:r>
            <a:r>
              <a:rPr lang="en-US" dirty="0"/>
              <a:t> </a:t>
            </a:r>
            <a:r>
              <a:rPr lang="en-US" dirty="0" err="1"/>
              <a:t>todos</a:t>
            </a:r>
            <a:r>
              <a:rPr lang="en-US" dirty="0"/>
              <a:t> </a:t>
            </a:r>
            <a:r>
              <a:rPr lang="en-US" dirty="0" err="1"/>
              <a:t>os</a:t>
            </a:r>
            <a:r>
              <a:rPr lang="en-US" dirty="0"/>
              <a:t> outputs </a:t>
            </a:r>
            <a:r>
              <a:rPr lang="en-US" dirty="0" err="1"/>
              <a:t>gerados</a:t>
            </a:r>
            <a:r>
              <a:rPr lang="en-US" dirty="0"/>
              <a:t> a </a:t>
            </a:r>
            <a:r>
              <a:rPr lang="en-US" dirty="0" err="1"/>
              <a:t>cada</a:t>
            </a:r>
            <a:r>
              <a:rPr lang="en-US" dirty="0"/>
              <a:t> </a:t>
            </a:r>
            <a:r>
              <a:rPr lang="en-US" dirty="0" err="1"/>
              <a:t>etapa</a:t>
            </a:r>
            <a:r>
              <a:rPr lang="en-US" dirty="0"/>
              <a:t> do </a:t>
            </a:r>
            <a:r>
              <a:rPr lang="en-US" dirty="0" err="1"/>
              <a:t>processo</a:t>
            </a:r>
            <a:r>
              <a:rPr lang="en-US" dirty="0"/>
              <a:t> </a:t>
            </a:r>
            <a:r>
              <a:rPr lang="en-BR" dirty="0"/>
              <a:t>(plan/apply/destroy) ?</a:t>
            </a:r>
          </a:p>
          <a:p>
            <a:pPr marL="285750" indent="-285750">
              <a:lnSpc>
                <a:spcPct val="150000"/>
              </a:lnSpc>
              <a:buFont typeface="Arial" panose="020B0604020202020204" pitchFamily="34" charset="0"/>
              <a:buChar char="•"/>
            </a:pPr>
            <a:r>
              <a:rPr lang="en-BR" dirty="0"/>
              <a:t>Versionar seu código ?</a:t>
            </a:r>
          </a:p>
          <a:p>
            <a:pPr marL="285750" indent="-285750">
              <a:lnSpc>
                <a:spcPct val="150000"/>
              </a:lnSpc>
              <a:buFont typeface="Arial" panose="020B0604020202020204" pitchFamily="34" charset="0"/>
              <a:buChar char="•"/>
            </a:pPr>
            <a:r>
              <a:rPr lang="en-BR" dirty="0"/>
              <a:t>Um relatório detalhado de cada compomente criado pelo seu blueprint em Terraform ?</a:t>
            </a:r>
          </a:p>
          <a:p>
            <a:pPr marL="285750" indent="-285750">
              <a:lnSpc>
                <a:spcPct val="150000"/>
              </a:lnSpc>
              <a:buFont typeface="Arial" panose="020B0604020202020204" pitchFamily="34" charset="0"/>
              <a:buChar char="•"/>
            </a:pPr>
            <a:r>
              <a:rPr lang="pt-BR" dirty="0"/>
              <a:t>E ainda, automatizar o processo de provisionamento junto ao portal de nuvem ...</a:t>
            </a:r>
            <a:endParaRPr lang="en-BR" dirty="0"/>
          </a:p>
          <a:p>
            <a:pPr marL="285750" indent="-285750">
              <a:lnSpc>
                <a:spcPct val="150000"/>
              </a:lnSpc>
              <a:buFont typeface="Arial" panose="020B0604020202020204" pitchFamily="34" charset="0"/>
              <a:buChar char="•"/>
            </a:pPr>
            <a:endParaRPr lang="en-BR" dirty="0"/>
          </a:p>
        </p:txBody>
      </p:sp>
    </p:spTree>
    <p:extLst>
      <p:ext uri="{BB962C8B-B14F-4D97-AF65-F5344CB8AC3E}">
        <p14:creationId xmlns:p14="http://schemas.microsoft.com/office/powerpoint/2010/main" val="47473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62CC1E-A16F-A540-A9FF-70ACAB457D43}"/>
              </a:ext>
            </a:extLst>
          </p:cNvPr>
          <p:cNvSpPr>
            <a:spLocks noGrp="1"/>
          </p:cNvSpPr>
          <p:nvPr>
            <p:ph type="title"/>
          </p:nvPr>
        </p:nvSpPr>
        <p:spPr>
          <a:xfrm>
            <a:off x="768096" y="3683561"/>
            <a:ext cx="4951768" cy="844095"/>
          </a:xfrm>
        </p:spPr>
        <p:txBody>
          <a:bodyPr>
            <a:normAutofit fontScale="90000"/>
          </a:bodyPr>
          <a:lstStyle/>
          <a:p>
            <a:r>
              <a:rPr lang="en-BR" sz="4400" b="1" dirty="0">
                <a:solidFill>
                  <a:schemeClr val="bg1"/>
                </a:solidFill>
              </a:rPr>
              <a:t>Terraform as a Service na Nuvem Oracle</a:t>
            </a:r>
            <a:br>
              <a:rPr lang="en-BR" sz="4400" b="1" dirty="0">
                <a:solidFill>
                  <a:schemeClr val="bg1"/>
                </a:solidFill>
              </a:rPr>
            </a:br>
            <a:br>
              <a:rPr lang="en-BR" sz="4400" b="1" dirty="0">
                <a:solidFill>
                  <a:schemeClr val="bg1"/>
                </a:solidFill>
              </a:rPr>
            </a:br>
            <a:r>
              <a:rPr lang="en-BR" sz="4400" b="1" dirty="0">
                <a:solidFill>
                  <a:schemeClr val="bg1"/>
                </a:solidFill>
              </a:rPr>
              <a:t>OCI Resource Manager</a:t>
            </a:r>
          </a:p>
        </p:txBody>
      </p:sp>
      <p:sp>
        <p:nvSpPr>
          <p:cNvPr id="7" name="Picture Placeholder 6">
            <a:extLst>
              <a:ext uri="{FF2B5EF4-FFF2-40B4-BE49-F238E27FC236}">
                <a16:creationId xmlns:a16="http://schemas.microsoft.com/office/drawing/2014/main" id="{83A4D034-526F-F542-92B8-F1FABE158472}"/>
              </a:ext>
            </a:extLst>
          </p:cNvPr>
          <p:cNvSpPr>
            <a:spLocks noGrp="1"/>
          </p:cNvSpPr>
          <p:nvPr>
            <p:ph type="pic" sz="quarter" idx="10"/>
          </p:nvPr>
        </p:nvSpPr>
        <p:spPr/>
      </p:sp>
      <p:sp>
        <p:nvSpPr>
          <p:cNvPr id="4" name="Slide Number Placeholder 3">
            <a:extLst>
              <a:ext uri="{FF2B5EF4-FFF2-40B4-BE49-F238E27FC236}">
                <a16:creationId xmlns:a16="http://schemas.microsoft.com/office/drawing/2014/main" id="{FBBAB7C8-F21F-9F44-90D1-816BAB01F635}"/>
              </a:ext>
            </a:extLst>
          </p:cNvPr>
          <p:cNvSpPr>
            <a:spLocks noGrp="1"/>
          </p:cNvSpPr>
          <p:nvPr>
            <p:ph type="sldNum" sz="quarter" idx="4"/>
          </p:nvPr>
        </p:nvSpPr>
        <p:spPr/>
        <p:txBody>
          <a:bodyPr/>
          <a:lstStyle/>
          <a:p>
            <a:fld id="{A4FC77B9-3FFE-A543-8D58-4BAC03F2FEF4}" type="slidenum">
              <a:rPr lang="en-US" smtClean="0"/>
              <a:t>14</a:t>
            </a:fld>
            <a:endParaRPr lang="en-US" dirty="0"/>
          </a:p>
        </p:txBody>
      </p:sp>
    </p:spTree>
    <p:extLst>
      <p:ext uri="{BB962C8B-B14F-4D97-AF65-F5344CB8AC3E}">
        <p14:creationId xmlns:p14="http://schemas.microsoft.com/office/powerpoint/2010/main" val="313517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7B75-BFF1-094A-B8F6-6F19145BD8A9}"/>
              </a:ext>
            </a:extLst>
          </p:cNvPr>
          <p:cNvSpPr>
            <a:spLocks noGrp="1"/>
          </p:cNvSpPr>
          <p:nvPr>
            <p:ph type="title"/>
          </p:nvPr>
        </p:nvSpPr>
        <p:spPr>
          <a:xfrm>
            <a:off x="160284" y="211960"/>
            <a:ext cx="10515600" cy="748245"/>
          </a:xfrm>
        </p:spPr>
        <p:txBody>
          <a:bodyPr/>
          <a:lstStyle/>
          <a:p>
            <a:r>
              <a:rPr lang="en-US" sz="3600" dirty="0"/>
              <a:t>Oracle Cloud Infrastructure – Resource Manager</a:t>
            </a:r>
          </a:p>
        </p:txBody>
      </p:sp>
      <p:pic>
        <p:nvPicPr>
          <p:cNvPr id="13" name="Picture 12">
            <a:extLst>
              <a:ext uri="{FF2B5EF4-FFF2-40B4-BE49-F238E27FC236}">
                <a16:creationId xmlns:a16="http://schemas.microsoft.com/office/drawing/2014/main" id="{CB75BFBF-4FF6-224D-A25F-FA0CC45546F6}"/>
              </a:ext>
            </a:extLst>
          </p:cNvPr>
          <p:cNvPicPr>
            <a:picLocks noChangeAspect="1"/>
          </p:cNvPicPr>
          <p:nvPr/>
        </p:nvPicPr>
        <p:blipFill>
          <a:blip r:embed="rId2"/>
          <a:stretch>
            <a:fillRect/>
          </a:stretch>
        </p:blipFill>
        <p:spPr>
          <a:xfrm>
            <a:off x="10129821" y="268275"/>
            <a:ext cx="2062179" cy="773685"/>
          </a:xfrm>
          <a:prstGeom prst="rect">
            <a:avLst/>
          </a:prstGeom>
        </p:spPr>
      </p:pic>
      <p:sp>
        <p:nvSpPr>
          <p:cNvPr id="3" name="TextBox 2">
            <a:extLst>
              <a:ext uri="{FF2B5EF4-FFF2-40B4-BE49-F238E27FC236}">
                <a16:creationId xmlns:a16="http://schemas.microsoft.com/office/drawing/2014/main" id="{40C55622-A87F-9542-B569-2F52013FA99B}"/>
              </a:ext>
            </a:extLst>
          </p:cNvPr>
          <p:cNvSpPr txBox="1"/>
          <p:nvPr/>
        </p:nvSpPr>
        <p:spPr>
          <a:xfrm>
            <a:off x="185534" y="761714"/>
            <a:ext cx="8077200" cy="369332"/>
          </a:xfrm>
          <a:prstGeom prst="rect">
            <a:avLst/>
          </a:prstGeom>
          <a:noFill/>
        </p:spPr>
        <p:txBody>
          <a:bodyPr wrap="square" rtlCol="0">
            <a:spAutoFit/>
          </a:bodyPr>
          <a:lstStyle/>
          <a:p>
            <a:r>
              <a:rPr lang="en-US" dirty="0" err="1">
                <a:solidFill>
                  <a:schemeClr val="tx2"/>
                </a:solidFill>
              </a:rPr>
              <a:t>Automação</a:t>
            </a:r>
            <a:r>
              <a:rPr lang="en-US" dirty="0">
                <a:solidFill>
                  <a:schemeClr val="tx2"/>
                </a:solidFill>
              </a:rPr>
              <a:t> e </a:t>
            </a:r>
            <a:r>
              <a:rPr lang="en-US" dirty="0" err="1">
                <a:solidFill>
                  <a:schemeClr val="tx2"/>
                </a:solidFill>
              </a:rPr>
              <a:t>Agilidade</a:t>
            </a:r>
            <a:r>
              <a:rPr lang="en-US" dirty="0">
                <a:solidFill>
                  <a:schemeClr val="tx2"/>
                </a:solidFill>
              </a:rPr>
              <a:t> </a:t>
            </a:r>
            <a:r>
              <a:rPr lang="en-US" dirty="0" err="1">
                <a:solidFill>
                  <a:schemeClr val="tx2"/>
                </a:solidFill>
              </a:rPr>
              <a:t>na</a:t>
            </a:r>
            <a:r>
              <a:rPr lang="en-US" dirty="0">
                <a:solidFill>
                  <a:schemeClr val="tx2"/>
                </a:solidFill>
              </a:rPr>
              <a:t> </a:t>
            </a:r>
            <a:r>
              <a:rPr lang="en-US" dirty="0" err="1">
                <a:solidFill>
                  <a:schemeClr val="tx2"/>
                </a:solidFill>
              </a:rPr>
              <a:t>adoção</a:t>
            </a:r>
            <a:r>
              <a:rPr lang="en-US" dirty="0">
                <a:solidFill>
                  <a:schemeClr val="tx2"/>
                </a:solidFill>
              </a:rPr>
              <a:t> de Infra </a:t>
            </a:r>
            <a:r>
              <a:rPr lang="en-US" dirty="0" err="1">
                <a:solidFill>
                  <a:schemeClr val="tx2"/>
                </a:solidFill>
              </a:rPr>
              <a:t>como</a:t>
            </a:r>
            <a:r>
              <a:rPr lang="en-US" dirty="0">
                <a:solidFill>
                  <a:schemeClr val="tx2"/>
                </a:solidFill>
              </a:rPr>
              <a:t> Código</a:t>
            </a:r>
          </a:p>
        </p:txBody>
      </p:sp>
      <p:pic>
        <p:nvPicPr>
          <p:cNvPr id="7" name="Picture 6">
            <a:extLst>
              <a:ext uri="{FF2B5EF4-FFF2-40B4-BE49-F238E27FC236}">
                <a16:creationId xmlns:a16="http://schemas.microsoft.com/office/drawing/2014/main" id="{63987B3A-D26C-0343-BF13-240BEF3FDB18}"/>
              </a:ext>
            </a:extLst>
          </p:cNvPr>
          <p:cNvPicPr>
            <a:picLocks noChangeAspect="1"/>
          </p:cNvPicPr>
          <p:nvPr/>
        </p:nvPicPr>
        <p:blipFill>
          <a:blip r:embed="rId3"/>
          <a:stretch>
            <a:fillRect/>
          </a:stretch>
        </p:blipFill>
        <p:spPr>
          <a:xfrm>
            <a:off x="274154" y="1324389"/>
            <a:ext cx="3771900" cy="5143500"/>
          </a:xfrm>
          <a:prstGeom prst="rect">
            <a:avLst/>
          </a:prstGeom>
        </p:spPr>
      </p:pic>
      <p:pic>
        <p:nvPicPr>
          <p:cNvPr id="8" name="Picture 7">
            <a:extLst>
              <a:ext uri="{FF2B5EF4-FFF2-40B4-BE49-F238E27FC236}">
                <a16:creationId xmlns:a16="http://schemas.microsoft.com/office/drawing/2014/main" id="{9F774069-B3CC-6C40-9DA8-13DE4AF9B660}"/>
              </a:ext>
            </a:extLst>
          </p:cNvPr>
          <p:cNvPicPr>
            <a:picLocks noChangeAspect="1"/>
          </p:cNvPicPr>
          <p:nvPr/>
        </p:nvPicPr>
        <p:blipFill>
          <a:blip r:embed="rId4"/>
          <a:stretch>
            <a:fillRect/>
          </a:stretch>
        </p:blipFill>
        <p:spPr>
          <a:xfrm>
            <a:off x="4454111" y="2804767"/>
            <a:ext cx="2806700" cy="1765300"/>
          </a:xfrm>
          <a:prstGeom prst="rect">
            <a:avLst/>
          </a:prstGeom>
        </p:spPr>
      </p:pic>
      <p:sp>
        <p:nvSpPr>
          <p:cNvPr id="9" name="Line Callout 2 8">
            <a:extLst>
              <a:ext uri="{FF2B5EF4-FFF2-40B4-BE49-F238E27FC236}">
                <a16:creationId xmlns:a16="http://schemas.microsoft.com/office/drawing/2014/main" id="{916CD0EC-29E3-1D4B-AF91-B40BCFA23870}"/>
              </a:ext>
            </a:extLst>
          </p:cNvPr>
          <p:cNvSpPr/>
          <p:nvPr/>
        </p:nvSpPr>
        <p:spPr>
          <a:xfrm>
            <a:off x="8975037" y="1193785"/>
            <a:ext cx="2345634" cy="1300939"/>
          </a:xfrm>
          <a:prstGeom prst="borderCallout2">
            <a:avLst>
              <a:gd name="adj1" fmla="val 18750"/>
              <a:gd name="adj2" fmla="val -8333"/>
              <a:gd name="adj3" fmla="val 18750"/>
              <a:gd name="adj4" fmla="val -16667"/>
              <a:gd name="adj5" fmla="val 117848"/>
              <a:gd name="adj6" fmla="val -814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Criação de novos Projetos para deploy de novos blueprints</a:t>
            </a:r>
          </a:p>
        </p:txBody>
      </p:sp>
      <p:sp>
        <p:nvSpPr>
          <p:cNvPr id="15" name="Line Callout 2 14">
            <a:extLst>
              <a:ext uri="{FF2B5EF4-FFF2-40B4-BE49-F238E27FC236}">
                <a16:creationId xmlns:a16="http://schemas.microsoft.com/office/drawing/2014/main" id="{9FB6177E-4E1C-BF4E-85FA-965784D3ED81}"/>
              </a:ext>
            </a:extLst>
          </p:cNvPr>
          <p:cNvSpPr/>
          <p:nvPr/>
        </p:nvSpPr>
        <p:spPr>
          <a:xfrm>
            <a:off x="8975037" y="2605142"/>
            <a:ext cx="2345634" cy="1300939"/>
          </a:xfrm>
          <a:prstGeom prst="borderCallout2">
            <a:avLst>
              <a:gd name="adj1" fmla="val 18750"/>
              <a:gd name="adj2" fmla="val -8333"/>
              <a:gd name="adj3" fmla="val 18750"/>
              <a:gd name="adj4" fmla="val -16667"/>
              <a:gd name="adj5" fmla="val 52144"/>
              <a:gd name="adj6" fmla="val -708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r>
              <a:rPr lang="en-BR" dirty="0"/>
              <a:t>istórico de Execução das Operações do terraform</a:t>
            </a:r>
          </a:p>
        </p:txBody>
      </p:sp>
      <p:sp>
        <p:nvSpPr>
          <p:cNvPr id="16" name="Line Callout 2 15">
            <a:extLst>
              <a:ext uri="{FF2B5EF4-FFF2-40B4-BE49-F238E27FC236}">
                <a16:creationId xmlns:a16="http://schemas.microsoft.com/office/drawing/2014/main" id="{1F326699-9524-8043-AD83-4A24E3F43F29}"/>
              </a:ext>
            </a:extLst>
          </p:cNvPr>
          <p:cNvSpPr/>
          <p:nvPr/>
        </p:nvSpPr>
        <p:spPr>
          <a:xfrm>
            <a:off x="8996762" y="4016499"/>
            <a:ext cx="2345634" cy="1300939"/>
          </a:xfrm>
          <a:prstGeom prst="borderCallout2">
            <a:avLst>
              <a:gd name="adj1" fmla="val 18750"/>
              <a:gd name="adj2" fmla="val -8333"/>
              <a:gd name="adj3" fmla="val 18750"/>
              <a:gd name="adj4" fmla="val -16667"/>
              <a:gd name="adj5" fmla="val -572"/>
              <a:gd name="adj6" fmla="val -72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Templates</a:t>
            </a:r>
            <a:r>
              <a:rPr lang="pt-BR" dirty="0"/>
              <a:t> para compartilhar com outros membros do seu </a:t>
            </a:r>
            <a:r>
              <a:rPr lang="pt-BR" dirty="0" err="1"/>
              <a:t>tenancy</a:t>
            </a:r>
            <a:endParaRPr lang="en-BR" dirty="0"/>
          </a:p>
        </p:txBody>
      </p:sp>
      <p:sp>
        <p:nvSpPr>
          <p:cNvPr id="17" name="Line Callout 2 16">
            <a:extLst>
              <a:ext uri="{FF2B5EF4-FFF2-40B4-BE49-F238E27FC236}">
                <a16:creationId xmlns:a16="http://schemas.microsoft.com/office/drawing/2014/main" id="{C8EA719F-CE99-9642-BBE4-28DB1579F037}"/>
              </a:ext>
            </a:extLst>
          </p:cNvPr>
          <p:cNvSpPr/>
          <p:nvPr/>
        </p:nvSpPr>
        <p:spPr>
          <a:xfrm>
            <a:off x="8975037" y="5427856"/>
            <a:ext cx="2345634" cy="1300939"/>
          </a:xfrm>
          <a:prstGeom prst="borderCallout2">
            <a:avLst>
              <a:gd name="adj1" fmla="val 18750"/>
              <a:gd name="adj2" fmla="val -8333"/>
              <a:gd name="adj3" fmla="val 18750"/>
              <a:gd name="adj4" fmla="val -16667"/>
              <a:gd name="adj5" fmla="val -76972"/>
              <a:gd name="adj6" fmla="val -75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Integração com Seu repositório Pessoal (GitHub / </a:t>
            </a:r>
            <a:r>
              <a:rPr lang="pt-BR" dirty="0" err="1"/>
              <a:t>GitLab</a:t>
            </a:r>
            <a:r>
              <a:rPr lang="pt-BR" dirty="0"/>
              <a:t>)</a:t>
            </a:r>
            <a:endParaRPr lang="en-BR" dirty="0"/>
          </a:p>
        </p:txBody>
      </p:sp>
    </p:spTree>
    <p:extLst>
      <p:ext uri="{BB962C8B-B14F-4D97-AF65-F5344CB8AC3E}">
        <p14:creationId xmlns:p14="http://schemas.microsoft.com/office/powerpoint/2010/main" val="401078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7B75-BFF1-094A-B8F6-6F19145BD8A9}"/>
              </a:ext>
            </a:extLst>
          </p:cNvPr>
          <p:cNvSpPr>
            <a:spLocks noGrp="1"/>
          </p:cNvSpPr>
          <p:nvPr>
            <p:ph type="title"/>
          </p:nvPr>
        </p:nvSpPr>
        <p:spPr>
          <a:xfrm>
            <a:off x="160284" y="211960"/>
            <a:ext cx="10515600" cy="748245"/>
          </a:xfrm>
        </p:spPr>
        <p:txBody>
          <a:bodyPr/>
          <a:lstStyle/>
          <a:p>
            <a:r>
              <a:rPr lang="en-US" sz="3600" dirty="0"/>
              <a:t>Oracle Cloud Infrastructure – Resource Manager</a:t>
            </a:r>
          </a:p>
        </p:txBody>
      </p:sp>
      <p:pic>
        <p:nvPicPr>
          <p:cNvPr id="13" name="Picture 12">
            <a:extLst>
              <a:ext uri="{FF2B5EF4-FFF2-40B4-BE49-F238E27FC236}">
                <a16:creationId xmlns:a16="http://schemas.microsoft.com/office/drawing/2014/main" id="{CB75BFBF-4FF6-224D-A25F-FA0CC45546F6}"/>
              </a:ext>
            </a:extLst>
          </p:cNvPr>
          <p:cNvPicPr>
            <a:picLocks noChangeAspect="1"/>
          </p:cNvPicPr>
          <p:nvPr/>
        </p:nvPicPr>
        <p:blipFill>
          <a:blip r:embed="rId2"/>
          <a:stretch>
            <a:fillRect/>
          </a:stretch>
        </p:blipFill>
        <p:spPr>
          <a:xfrm>
            <a:off x="10129821" y="268275"/>
            <a:ext cx="2062179" cy="773685"/>
          </a:xfrm>
          <a:prstGeom prst="rect">
            <a:avLst/>
          </a:prstGeom>
        </p:spPr>
      </p:pic>
      <p:sp>
        <p:nvSpPr>
          <p:cNvPr id="3" name="TextBox 2">
            <a:extLst>
              <a:ext uri="{FF2B5EF4-FFF2-40B4-BE49-F238E27FC236}">
                <a16:creationId xmlns:a16="http://schemas.microsoft.com/office/drawing/2014/main" id="{40C55622-A87F-9542-B569-2F52013FA99B}"/>
              </a:ext>
            </a:extLst>
          </p:cNvPr>
          <p:cNvSpPr txBox="1"/>
          <p:nvPr/>
        </p:nvSpPr>
        <p:spPr>
          <a:xfrm>
            <a:off x="185534" y="761714"/>
            <a:ext cx="8077200" cy="369332"/>
          </a:xfrm>
          <a:prstGeom prst="rect">
            <a:avLst/>
          </a:prstGeom>
          <a:noFill/>
        </p:spPr>
        <p:txBody>
          <a:bodyPr wrap="square" rtlCol="0">
            <a:spAutoFit/>
          </a:bodyPr>
          <a:lstStyle/>
          <a:p>
            <a:r>
              <a:rPr lang="en-US" dirty="0" err="1">
                <a:solidFill>
                  <a:schemeClr val="tx2"/>
                </a:solidFill>
              </a:rPr>
              <a:t>Automação</a:t>
            </a:r>
            <a:r>
              <a:rPr lang="en-US" dirty="0">
                <a:solidFill>
                  <a:schemeClr val="tx2"/>
                </a:solidFill>
              </a:rPr>
              <a:t> e </a:t>
            </a:r>
            <a:r>
              <a:rPr lang="en-US" dirty="0" err="1">
                <a:solidFill>
                  <a:schemeClr val="tx2"/>
                </a:solidFill>
              </a:rPr>
              <a:t>Agilidade</a:t>
            </a:r>
            <a:r>
              <a:rPr lang="en-US" dirty="0">
                <a:solidFill>
                  <a:schemeClr val="tx2"/>
                </a:solidFill>
              </a:rPr>
              <a:t> </a:t>
            </a:r>
            <a:r>
              <a:rPr lang="en-US" dirty="0" err="1">
                <a:solidFill>
                  <a:schemeClr val="tx2"/>
                </a:solidFill>
              </a:rPr>
              <a:t>na</a:t>
            </a:r>
            <a:r>
              <a:rPr lang="en-US" dirty="0">
                <a:solidFill>
                  <a:schemeClr val="tx2"/>
                </a:solidFill>
              </a:rPr>
              <a:t> </a:t>
            </a:r>
            <a:r>
              <a:rPr lang="en-US" dirty="0" err="1">
                <a:solidFill>
                  <a:schemeClr val="tx2"/>
                </a:solidFill>
              </a:rPr>
              <a:t>adoção</a:t>
            </a:r>
            <a:r>
              <a:rPr lang="en-US" dirty="0">
                <a:solidFill>
                  <a:schemeClr val="tx2"/>
                </a:solidFill>
              </a:rPr>
              <a:t> de Infra </a:t>
            </a:r>
            <a:r>
              <a:rPr lang="en-US" dirty="0" err="1">
                <a:solidFill>
                  <a:schemeClr val="tx2"/>
                </a:solidFill>
              </a:rPr>
              <a:t>como</a:t>
            </a:r>
            <a:r>
              <a:rPr lang="en-US" dirty="0">
                <a:solidFill>
                  <a:schemeClr val="tx2"/>
                </a:solidFill>
              </a:rPr>
              <a:t> Código</a:t>
            </a:r>
          </a:p>
        </p:txBody>
      </p:sp>
      <p:pic>
        <p:nvPicPr>
          <p:cNvPr id="4" name="Picture 3">
            <a:extLst>
              <a:ext uri="{FF2B5EF4-FFF2-40B4-BE49-F238E27FC236}">
                <a16:creationId xmlns:a16="http://schemas.microsoft.com/office/drawing/2014/main" id="{44122586-17A5-FC44-B7D5-1D08E6B842E1}"/>
              </a:ext>
            </a:extLst>
          </p:cNvPr>
          <p:cNvPicPr>
            <a:picLocks noChangeAspect="1"/>
          </p:cNvPicPr>
          <p:nvPr/>
        </p:nvPicPr>
        <p:blipFill>
          <a:blip r:embed="rId3"/>
          <a:stretch>
            <a:fillRect/>
          </a:stretch>
        </p:blipFill>
        <p:spPr>
          <a:xfrm>
            <a:off x="146960" y="1170802"/>
            <a:ext cx="7052183" cy="4614713"/>
          </a:xfrm>
          <a:prstGeom prst="rect">
            <a:avLst/>
          </a:prstGeom>
        </p:spPr>
      </p:pic>
      <p:pic>
        <p:nvPicPr>
          <p:cNvPr id="5" name="Picture 4">
            <a:extLst>
              <a:ext uri="{FF2B5EF4-FFF2-40B4-BE49-F238E27FC236}">
                <a16:creationId xmlns:a16="http://schemas.microsoft.com/office/drawing/2014/main" id="{D9427E21-75FD-E34D-B3AA-76D556E3EF72}"/>
              </a:ext>
            </a:extLst>
          </p:cNvPr>
          <p:cNvPicPr>
            <a:picLocks noChangeAspect="1"/>
          </p:cNvPicPr>
          <p:nvPr/>
        </p:nvPicPr>
        <p:blipFill>
          <a:blip r:embed="rId4"/>
          <a:stretch>
            <a:fillRect/>
          </a:stretch>
        </p:blipFill>
        <p:spPr>
          <a:xfrm>
            <a:off x="6133886" y="1170802"/>
            <a:ext cx="5897830" cy="4258277"/>
          </a:xfrm>
          <a:prstGeom prst="rect">
            <a:avLst/>
          </a:prstGeom>
          <a:ln w="28575">
            <a:solidFill>
              <a:srgbClr val="FF0000"/>
            </a:solidFill>
          </a:ln>
        </p:spPr>
      </p:pic>
      <p:cxnSp>
        <p:nvCxnSpPr>
          <p:cNvPr id="10" name="Straight Arrow Connector 9">
            <a:extLst>
              <a:ext uri="{FF2B5EF4-FFF2-40B4-BE49-F238E27FC236}">
                <a16:creationId xmlns:a16="http://schemas.microsoft.com/office/drawing/2014/main" id="{6DD4C600-9CBA-8B4C-B1C1-E0B29580282D}"/>
              </a:ext>
            </a:extLst>
          </p:cNvPr>
          <p:cNvCxnSpPr>
            <a:cxnSpLocks/>
            <a:stCxn id="5" idx="1"/>
          </p:cNvCxnSpPr>
          <p:nvPr/>
        </p:nvCxnSpPr>
        <p:spPr>
          <a:xfrm flipH="1" flipV="1">
            <a:off x="3339548" y="2693504"/>
            <a:ext cx="2794338" cy="6064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5DCCCE1-27FD-BA43-919E-BDAF0679E72A}"/>
              </a:ext>
            </a:extLst>
          </p:cNvPr>
          <p:cNvPicPr>
            <a:picLocks noChangeAspect="1"/>
          </p:cNvPicPr>
          <p:nvPr/>
        </p:nvPicPr>
        <p:blipFill>
          <a:blip r:embed="rId5"/>
          <a:stretch>
            <a:fillRect/>
          </a:stretch>
        </p:blipFill>
        <p:spPr>
          <a:xfrm>
            <a:off x="137021" y="3756543"/>
            <a:ext cx="4727477" cy="3001297"/>
          </a:xfrm>
          <a:prstGeom prst="rect">
            <a:avLst/>
          </a:prstGeom>
          <a:ln w="28575">
            <a:solidFill>
              <a:srgbClr val="002060"/>
            </a:solidFill>
          </a:ln>
        </p:spPr>
      </p:pic>
      <p:cxnSp>
        <p:nvCxnSpPr>
          <p:cNvPr id="18" name="Straight Arrow Connector 17">
            <a:extLst>
              <a:ext uri="{FF2B5EF4-FFF2-40B4-BE49-F238E27FC236}">
                <a16:creationId xmlns:a16="http://schemas.microsoft.com/office/drawing/2014/main" id="{C801237C-BB0C-7145-B076-31767FFC7B90}"/>
              </a:ext>
            </a:extLst>
          </p:cNvPr>
          <p:cNvCxnSpPr>
            <a:stCxn id="14" idx="0"/>
          </p:cNvCxnSpPr>
          <p:nvPr/>
        </p:nvCxnSpPr>
        <p:spPr>
          <a:xfrm flipV="1">
            <a:off x="2500760" y="3299940"/>
            <a:ext cx="252379" cy="456603"/>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789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7B75-BFF1-094A-B8F6-6F19145BD8A9}"/>
              </a:ext>
            </a:extLst>
          </p:cNvPr>
          <p:cNvSpPr>
            <a:spLocks noGrp="1"/>
          </p:cNvSpPr>
          <p:nvPr>
            <p:ph type="title"/>
          </p:nvPr>
        </p:nvSpPr>
        <p:spPr>
          <a:xfrm>
            <a:off x="160284" y="211960"/>
            <a:ext cx="10515600" cy="748245"/>
          </a:xfrm>
        </p:spPr>
        <p:txBody>
          <a:bodyPr/>
          <a:lstStyle/>
          <a:p>
            <a:r>
              <a:rPr lang="en-US" sz="3600" dirty="0"/>
              <a:t>Oracle Cloud Infrastructure – Resource Manager</a:t>
            </a:r>
          </a:p>
        </p:txBody>
      </p:sp>
      <p:pic>
        <p:nvPicPr>
          <p:cNvPr id="13" name="Picture 12">
            <a:extLst>
              <a:ext uri="{FF2B5EF4-FFF2-40B4-BE49-F238E27FC236}">
                <a16:creationId xmlns:a16="http://schemas.microsoft.com/office/drawing/2014/main" id="{CB75BFBF-4FF6-224D-A25F-FA0CC45546F6}"/>
              </a:ext>
            </a:extLst>
          </p:cNvPr>
          <p:cNvPicPr>
            <a:picLocks noChangeAspect="1"/>
          </p:cNvPicPr>
          <p:nvPr/>
        </p:nvPicPr>
        <p:blipFill>
          <a:blip r:embed="rId2"/>
          <a:stretch>
            <a:fillRect/>
          </a:stretch>
        </p:blipFill>
        <p:spPr>
          <a:xfrm>
            <a:off x="10129821" y="268275"/>
            <a:ext cx="2062179" cy="773685"/>
          </a:xfrm>
          <a:prstGeom prst="rect">
            <a:avLst/>
          </a:prstGeom>
        </p:spPr>
      </p:pic>
      <p:sp>
        <p:nvSpPr>
          <p:cNvPr id="3" name="TextBox 2">
            <a:extLst>
              <a:ext uri="{FF2B5EF4-FFF2-40B4-BE49-F238E27FC236}">
                <a16:creationId xmlns:a16="http://schemas.microsoft.com/office/drawing/2014/main" id="{40C55622-A87F-9542-B569-2F52013FA99B}"/>
              </a:ext>
            </a:extLst>
          </p:cNvPr>
          <p:cNvSpPr txBox="1"/>
          <p:nvPr/>
        </p:nvSpPr>
        <p:spPr>
          <a:xfrm>
            <a:off x="533400" y="801470"/>
            <a:ext cx="8077200" cy="369332"/>
          </a:xfrm>
          <a:prstGeom prst="rect">
            <a:avLst/>
          </a:prstGeom>
          <a:noFill/>
        </p:spPr>
        <p:txBody>
          <a:bodyPr wrap="square" rtlCol="0">
            <a:spAutoFit/>
          </a:bodyPr>
          <a:lstStyle/>
          <a:p>
            <a:r>
              <a:rPr lang="en-US" dirty="0">
                <a:solidFill>
                  <a:schemeClr val="tx2"/>
                </a:solidFill>
              </a:rPr>
              <a:t>Infra as Code </a:t>
            </a:r>
            <a:r>
              <a:rPr lang="en-US" dirty="0" err="1">
                <a:solidFill>
                  <a:schemeClr val="tx2"/>
                </a:solidFill>
              </a:rPr>
              <a:t>como</a:t>
            </a:r>
            <a:r>
              <a:rPr lang="en-US" dirty="0">
                <a:solidFill>
                  <a:schemeClr val="tx2"/>
                </a:solidFill>
              </a:rPr>
              <a:t> </a:t>
            </a:r>
            <a:r>
              <a:rPr lang="en-US" dirty="0" err="1">
                <a:solidFill>
                  <a:schemeClr val="tx2"/>
                </a:solidFill>
              </a:rPr>
              <a:t>Serviço</a:t>
            </a:r>
            <a:r>
              <a:rPr lang="en-US" dirty="0">
                <a:solidFill>
                  <a:schemeClr val="tx2"/>
                </a:solidFill>
              </a:rPr>
              <a:t> </a:t>
            </a:r>
            <a:r>
              <a:rPr lang="en-US" dirty="0" err="1">
                <a:solidFill>
                  <a:schemeClr val="tx2"/>
                </a:solidFill>
              </a:rPr>
              <a:t>na</a:t>
            </a:r>
            <a:r>
              <a:rPr lang="en-US" dirty="0">
                <a:solidFill>
                  <a:schemeClr val="tx2"/>
                </a:solidFill>
              </a:rPr>
              <a:t> </a:t>
            </a:r>
            <a:r>
              <a:rPr lang="en-US" dirty="0" err="1">
                <a:solidFill>
                  <a:schemeClr val="tx2"/>
                </a:solidFill>
              </a:rPr>
              <a:t>nuvem</a:t>
            </a:r>
            <a:r>
              <a:rPr lang="en-US" dirty="0">
                <a:solidFill>
                  <a:schemeClr val="tx2"/>
                </a:solidFill>
              </a:rPr>
              <a:t> Oracle</a:t>
            </a:r>
          </a:p>
        </p:txBody>
      </p:sp>
      <p:pic>
        <p:nvPicPr>
          <p:cNvPr id="5" name="Picture 4">
            <a:extLst>
              <a:ext uri="{FF2B5EF4-FFF2-40B4-BE49-F238E27FC236}">
                <a16:creationId xmlns:a16="http://schemas.microsoft.com/office/drawing/2014/main" id="{1663C763-F4C3-4044-B7E6-08C21B45030C}"/>
              </a:ext>
            </a:extLst>
          </p:cNvPr>
          <p:cNvPicPr>
            <a:picLocks noChangeAspect="1"/>
          </p:cNvPicPr>
          <p:nvPr/>
        </p:nvPicPr>
        <p:blipFill>
          <a:blip r:embed="rId3"/>
          <a:stretch>
            <a:fillRect/>
          </a:stretch>
        </p:blipFill>
        <p:spPr>
          <a:xfrm>
            <a:off x="0" y="1815641"/>
            <a:ext cx="12192000" cy="3683914"/>
          </a:xfrm>
          <a:prstGeom prst="rect">
            <a:avLst/>
          </a:prstGeom>
        </p:spPr>
      </p:pic>
      <p:pic>
        <p:nvPicPr>
          <p:cNvPr id="6" name="Picture 5">
            <a:extLst>
              <a:ext uri="{FF2B5EF4-FFF2-40B4-BE49-F238E27FC236}">
                <a16:creationId xmlns:a16="http://schemas.microsoft.com/office/drawing/2014/main" id="{5A6C4061-6610-E24E-BE7D-A7F6E47BBBA2}"/>
              </a:ext>
            </a:extLst>
          </p:cNvPr>
          <p:cNvPicPr>
            <a:picLocks noChangeAspect="1"/>
          </p:cNvPicPr>
          <p:nvPr/>
        </p:nvPicPr>
        <p:blipFill>
          <a:blip r:embed="rId4"/>
          <a:stretch>
            <a:fillRect/>
          </a:stretch>
        </p:blipFill>
        <p:spPr>
          <a:xfrm>
            <a:off x="2112618" y="4793146"/>
            <a:ext cx="2540000" cy="1943100"/>
          </a:xfrm>
          <a:prstGeom prst="rect">
            <a:avLst/>
          </a:prstGeom>
          <a:ln w="38100">
            <a:solidFill>
              <a:srgbClr val="00B050"/>
            </a:solidFill>
          </a:ln>
        </p:spPr>
      </p:pic>
      <p:pic>
        <p:nvPicPr>
          <p:cNvPr id="7" name="Picture 6">
            <a:extLst>
              <a:ext uri="{FF2B5EF4-FFF2-40B4-BE49-F238E27FC236}">
                <a16:creationId xmlns:a16="http://schemas.microsoft.com/office/drawing/2014/main" id="{270142F6-AA6F-EF4C-85B8-F28F0E412478}"/>
              </a:ext>
            </a:extLst>
          </p:cNvPr>
          <p:cNvPicPr>
            <a:picLocks noChangeAspect="1"/>
          </p:cNvPicPr>
          <p:nvPr/>
        </p:nvPicPr>
        <p:blipFill>
          <a:blip r:embed="rId5"/>
          <a:stretch>
            <a:fillRect/>
          </a:stretch>
        </p:blipFill>
        <p:spPr>
          <a:xfrm>
            <a:off x="8215986" y="2761146"/>
            <a:ext cx="2463800" cy="2349500"/>
          </a:xfrm>
          <a:prstGeom prst="rect">
            <a:avLst/>
          </a:prstGeom>
          <a:ln w="38100">
            <a:solidFill>
              <a:srgbClr val="002060"/>
            </a:solidFill>
          </a:ln>
        </p:spPr>
      </p:pic>
      <p:sp>
        <p:nvSpPr>
          <p:cNvPr id="8" name="Rectangle 7">
            <a:extLst>
              <a:ext uri="{FF2B5EF4-FFF2-40B4-BE49-F238E27FC236}">
                <a16:creationId xmlns:a16="http://schemas.microsoft.com/office/drawing/2014/main" id="{527DB26D-BD4B-4647-9A36-0D4040DFBB8B}"/>
              </a:ext>
            </a:extLst>
          </p:cNvPr>
          <p:cNvSpPr/>
          <p:nvPr/>
        </p:nvSpPr>
        <p:spPr>
          <a:xfrm>
            <a:off x="4124739" y="3210339"/>
            <a:ext cx="1202635" cy="3081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10" name="Straight Arrow Connector 9">
            <a:extLst>
              <a:ext uri="{FF2B5EF4-FFF2-40B4-BE49-F238E27FC236}">
                <a16:creationId xmlns:a16="http://schemas.microsoft.com/office/drawing/2014/main" id="{15B86CBA-7247-1941-A489-65650A925D15}"/>
              </a:ext>
            </a:extLst>
          </p:cNvPr>
          <p:cNvCxnSpPr>
            <a:cxnSpLocks/>
            <a:stCxn id="8" idx="2"/>
            <a:endCxn id="6" idx="0"/>
          </p:cNvCxnSpPr>
          <p:nvPr/>
        </p:nvCxnSpPr>
        <p:spPr>
          <a:xfrm flipH="1">
            <a:off x="3382618" y="3518452"/>
            <a:ext cx="1343439" cy="127469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3CA8149-BDF7-EA47-881F-B037A3A5E8AA}"/>
              </a:ext>
            </a:extLst>
          </p:cNvPr>
          <p:cNvSpPr/>
          <p:nvPr/>
        </p:nvSpPr>
        <p:spPr>
          <a:xfrm>
            <a:off x="6268280" y="3210338"/>
            <a:ext cx="1093305" cy="30811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20" name="Straight Arrow Connector 19">
            <a:extLst>
              <a:ext uri="{FF2B5EF4-FFF2-40B4-BE49-F238E27FC236}">
                <a16:creationId xmlns:a16="http://schemas.microsoft.com/office/drawing/2014/main" id="{8F303CCA-378D-0A40-B07E-911E9FB5ACCE}"/>
              </a:ext>
            </a:extLst>
          </p:cNvPr>
          <p:cNvCxnSpPr>
            <a:cxnSpLocks/>
            <a:stCxn id="17" idx="3"/>
            <a:endCxn id="7" idx="1"/>
          </p:cNvCxnSpPr>
          <p:nvPr/>
        </p:nvCxnSpPr>
        <p:spPr>
          <a:xfrm>
            <a:off x="7361585" y="3364395"/>
            <a:ext cx="854401" cy="57150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67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par>
                                <p:cTn id="22" presetID="3" presetClass="entr" presetSubtype="1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75BFBF-4FF6-224D-A25F-FA0CC45546F6}"/>
              </a:ext>
            </a:extLst>
          </p:cNvPr>
          <p:cNvPicPr>
            <a:picLocks noChangeAspect="1"/>
          </p:cNvPicPr>
          <p:nvPr/>
        </p:nvPicPr>
        <p:blipFill>
          <a:blip r:embed="rId2"/>
          <a:stretch>
            <a:fillRect/>
          </a:stretch>
        </p:blipFill>
        <p:spPr>
          <a:xfrm>
            <a:off x="10129821" y="268275"/>
            <a:ext cx="2062179" cy="773685"/>
          </a:xfrm>
          <a:prstGeom prst="rect">
            <a:avLst/>
          </a:prstGeom>
        </p:spPr>
      </p:pic>
      <p:sp>
        <p:nvSpPr>
          <p:cNvPr id="54" name="Title 1">
            <a:extLst>
              <a:ext uri="{FF2B5EF4-FFF2-40B4-BE49-F238E27FC236}">
                <a16:creationId xmlns:a16="http://schemas.microsoft.com/office/drawing/2014/main" id="{49DD7121-136D-ED4B-A057-2ABA1AE07614}"/>
              </a:ext>
            </a:extLst>
          </p:cNvPr>
          <p:cNvSpPr>
            <a:spLocks noGrp="1"/>
          </p:cNvSpPr>
          <p:nvPr>
            <p:ph type="title"/>
          </p:nvPr>
        </p:nvSpPr>
        <p:spPr>
          <a:xfrm>
            <a:off x="160284" y="328922"/>
            <a:ext cx="10515600" cy="748245"/>
          </a:xfrm>
        </p:spPr>
        <p:txBody>
          <a:bodyPr/>
          <a:lstStyle/>
          <a:p>
            <a:r>
              <a:rPr lang="en-US" sz="3600" dirty="0"/>
              <a:t>Oracle Cloud Infrastructure – Resource Manager</a:t>
            </a:r>
            <a:br>
              <a:rPr lang="en-US" sz="3600" dirty="0"/>
            </a:br>
            <a:r>
              <a:rPr lang="en-US" sz="3200" dirty="0"/>
              <a:t>Job Resources</a:t>
            </a:r>
            <a:endParaRPr lang="en-US" sz="3600" dirty="0"/>
          </a:p>
        </p:txBody>
      </p:sp>
      <p:pic>
        <p:nvPicPr>
          <p:cNvPr id="55" name="Picture 54">
            <a:extLst>
              <a:ext uri="{FF2B5EF4-FFF2-40B4-BE49-F238E27FC236}">
                <a16:creationId xmlns:a16="http://schemas.microsoft.com/office/drawing/2014/main" id="{E0603612-798C-BB47-86FE-9104A6E3A638}"/>
              </a:ext>
            </a:extLst>
          </p:cNvPr>
          <p:cNvPicPr>
            <a:picLocks noChangeAspect="1"/>
          </p:cNvPicPr>
          <p:nvPr/>
        </p:nvPicPr>
        <p:blipFill>
          <a:blip r:embed="rId3"/>
          <a:stretch>
            <a:fillRect/>
          </a:stretch>
        </p:blipFill>
        <p:spPr>
          <a:xfrm>
            <a:off x="160284" y="1190232"/>
            <a:ext cx="6365972" cy="5667768"/>
          </a:xfrm>
          <a:prstGeom prst="rect">
            <a:avLst/>
          </a:prstGeom>
        </p:spPr>
      </p:pic>
      <p:sp>
        <p:nvSpPr>
          <p:cNvPr id="56" name="Rectangle 55">
            <a:extLst>
              <a:ext uri="{FF2B5EF4-FFF2-40B4-BE49-F238E27FC236}">
                <a16:creationId xmlns:a16="http://schemas.microsoft.com/office/drawing/2014/main" id="{43212257-A7BF-3146-9206-F7DC459045CB}"/>
              </a:ext>
            </a:extLst>
          </p:cNvPr>
          <p:cNvSpPr/>
          <p:nvPr/>
        </p:nvSpPr>
        <p:spPr>
          <a:xfrm>
            <a:off x="160284" y="4051005"/>
            <a:ext cx="1891800" cy="16905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57" name="Picture 56">
            <a:extLst>
              <a:ext uri="{FF2B5EF4-FFF2-40B4-BE49-F238E27FC236}">
                <a16:creationId xmlns:a16="http://schemas.microsoft.com/office/drawing/2014/main" id="{F1774B35-A277-C447-80B9-3B0DDDA949BF}"/>
              </a:ext>
            </a:extLst>
          </p:cNvPr>
          <p:cNvPicPr>
            <a:picLocks noChangeAspect="1"/>
          </p:cNvPicPr>
          <p:nvPr/>
        </p:nvPicPr>
        <p:blipFill>
          <a:blip r:embed="rId4"/>
          <a:stretch>
            <a:fillRect/>
          </a:stretch>
        </p:blipFill>
        <p:spPr>
          <a:xfrm>
            <a:off x="6997018" y="2247899"/>
            <a:ext cx="3383745" cy="3025849"/>
          </a:xfrm>
          <a:prstGeom prst="rect">
            <a:avLst/>
          </a:prstGeom>
          <a:ln w="38100">
            <a:solidFill>
              <a:srgbClr val="FF0000"/>
            </a:solidFill>
          </a:ln>
        </p:spPr>
      </p:pic>
      <p:cxnSp>
        <p:nvCxnSpPr>
          <p:cNvPr id="59" name="Straight Arrow Connector 58">
            <a:extLst>
              <a:ext uri="{FF2B5EF4-FFF2-40B4-BE49-F238E27FC236}">
                <a16:creationId xmlns:a16="http://schemas.microsoft.com/office/drawing/2014/main" id="{B9086F91-F379-2843-813E-BDEB351846FB}"/>
              </a:ext>
            </a:extLst>
          </p:cNvPr>
          <p:cNvCxnSpPr>
            <a:endCxn id="57" idx="1"/>
          </p:cNvCxnSpPr>
          <p:nvPr/>
        </p:nvCxnSpPr>
        <p:spPr>
          <a:xfrm flipV="1">
            <a:off x="2052084" y="3760824"/>
            <a:ext cx="4944934" cy="11514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03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E2E96-5B81-2040-A17E-2896BF2628AE}"/>
              </a:ext>
            </a:extLst>
          </p:cNvPr>
          <p:cNvPicPr>
            <a:picLocks noChangeAspect="1"/>
          </p:cNvPicPr>
          <p:nvPr/>
        </p:nvPicPr>
        <p:blipFill>
          <a:blip r:embed="rId2"/>
          <a:stretch>
            <a:fillRect/>
          </a:stretch>
        </p:blipFill>
        <p:spPr>
          <a:xfrm>
            <a:off x="160284" y="978272"/>
            <a:ext cx="6744015" cy="5667768"/>
          </a:xfrm>
          <a:prstGeom prst="rect">
            <a:avLst/>
          </a:prstGeom>
        </p:spPr>
      </p:pic>
      <p:sp>
        <p:nvSpPr>
          <p:cNvPr id="2" name="Title 1">
            <a:extLst>
              <a:ext uri="{FF2B5EF4-FFF2-40B4-BE49-F238E27FC236}">
                <a16:creationId xmlns:a16="http://schemas.microsoft.com/office/drawing/2014/main" id="{CEBD7B75-BFF1-094A-B8F6-6F19145BD8A9}"/>
              </a:ext>
            </a:extLst>
          </p:cNvPr>
          <p:cNvSpPr>
            <a:spLocks noGrp="1"/>
          </p:cNvSpPr>
          <p:nvPr>
            <p:ph type="title"/>
          </p:nvPr>
        </p:nvSpPr>
        <p:spPr>
          <a:xfrm>
            <a:off x="160284" y="211960"/>
            <a:ext cx="10515600" cy="748245"/>
          </a:xfrm>
        </p:spPr>
        <p:txBody>
          <a:bodyPr/>
          <a:lstStyle/>
          <a:p>
            <a:r>
              <a:rPr lang="en-US" sz="3600" dirty="0"/>
              <a:t>Oracle Cloud Infrastructure – Resource Manager</a:t>
            </a:r>
          </a:p>
        </p:txBody>
      </p:sp>
      <p:pic>
        <p:nvPicPr>
          <p:cNvPr id="13" name="Picture 12">
            <a:extLst>
              <a:ext uri="{FF2B5EF4-FFF2-40B4-BE49-F238E27FC236}">
                <a16:creationId xmlns:a16="http://schemas.microsoft.com/office/drawing/2014/main" id="{CB75BFBF-4FF6-224D-A25F-FA0CC45546F6}"/>
              </a:ext>
            </a:extLst>
          </p:cNvPr>
          <p:cNvPicPr>
            <a:picLocks noChangeAspect="1"/>
          </p:cNvPicPr>
          <p:nvPr/>
        </p:nvPicPr>
        <p:blipFill>
          <a:blip r:embed="rId3"/>
          <a:stretch>
            <a:fillRect/>
          </a:stretch>
        </p:blipFill>
        <p:spPr>
          <a:xfrm>
            <a:off x="10129821" y="268275"/>
            <a:ext cx="2062179" cy="773685"/>
          </a:xfrm>
          <a:prstGeom prst="rect">
            <a:avLst/>
          </a:prstGeom>
        </p:spPr>
      </p:pic>
      <p:sp>
        <p:nvSpPr>
          <p:cNvPr id="6" name="Rectangle 5">
            <a:extLst>
              <a:ext uri="{FF2B5EF4-FFF2-40B4-BE49-F238E27FC236}">
                <a16:creationId xmlns:a16="http://schemas.microsoft.com/office/drawing/2014/main" id="{10541665-B412-544E-8AEC-F7BBFE83B111}"/>
              </a:ext>
            </a:extLst>
          </p:cNvPr>
          <p:cNvSpPr/>
          <p:nvPr/>
        </p:nvSpPr>
        <p:spPr>
          <a:xfrm>
            <a:off x="2129374" y="3899338"/>
            <a:ext cx="4774925" cy="27467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Rectangle 6">
            <a:extLst>
              <a:ext uri="{FF2B5EF4-FFF2-40B4-BE49-F238E27FC236}">
                <a16:creationId xmlns:a16="http://schemas.microsoft.com/office/drawing/2014/main" id="{C76EAA36-1585-034B-B9A6-A6017710B459}"/>
              </a:ext>
            </a:extLst>
          </p:cNvPr>
          <p:cNvSpPr/>
          <p:nvPr/>
        </p:nvSpPr>
        <p:spPr>
          <a:xfrm>
            <a:off x="8932197" y="4632233"/>
            <a:ext cx="2532993" cy="1142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Stack Job History</a:t>
            </a:r>
          </a:p>
        </p:txBody>
      </p:sp>
      <p:sp>
        <p:nvSpPr>
          <p:cNvPr id="8" name="Notched Right Arrow 7">
            <a:extLst>
              <a:ext uri="{FF2B5EF4-FFF2-40B4-BE49-F238E27FC236}">
                <a16:creationId xmlns:a16="http://schemas.microsoft.com/office/drawing/2014/main" id="{6787AE6A-0E25-7D45-BE38-B27591F7CE4F}"/>
              </a:ext>
            </a:extLst>
          </p:cNvPr>
          <p:cNvSpPr/>
          <p:nvPr/>
        </p:nvSpPr>
        <p:spPr>
          <a:xfrm rot="10800000">
            <a:off x="7623870" y="4994360"/>
            <a:ext cx="924910" cy="4309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298293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Agenda"/>
          <p:cNvSpPr txBox="1">
            <a:spLocks noGrp="1"/>
          </p:cNvSpPr>
          <p:nvPr>
            <p:ph type="title"/>
          </p:nvPr>
        </p:nvSpPr>
        <p:spPr>
          <a:prstGeom prst="rect">
            <a:avLst/>
          </a:prstGeom>
        </p:spPr>
        <p:txBody>
          <a:bodyPr/>
          <a:lstStyle>
            <a:lvl1pPr algn="l" defTabSz="452627">
              <a:defRPr sz="3959" spc="79"/>
            </a:lvl1pPr>
          </a:lstStyle>
          <a:p>
            <a:r>
              <a:t>Agenda</a:t>
            </a:r>
          </a:p>
        </p:txBody>
      </p:sp>
      <p:pic>
        <p:nvPicPr>
          <p:cNvPr id="165" name="schedule.jpg" descr="schedule.jpg"/>
          <p:cNvPicPr>
            <a:picLocks noChangeAspect="1"/>
          </p:cNvPicPr>
          <p:nvPr/>
        </p:nvPicPr>
        <p:blipFill>
          <a:blip r:embed="rId2"/>
          <a:stretch>
            <a:fillRect/>
          </a:stretch>
        </p:blipFill>
        <p:spPr>
          <a:xfrm>
            <a:off x="6320926" y="1045782"/>
            <a:ext cx="5620798" cy="4766436"/>
          </a:xfrm>
          <a:prstGeom prst="rect">
            <a:avLst/>
          </a:prstGeom>
          <a:ln w="12700">
            <a:miter lim="400000"/>
          </a:ln>
          <a:effectLst>
            <a:outerShdw blurRad="127000" dist="76200" dir="2700000" rotWithShape="0">
              <a:srgbClr val="000000">
                <a:alpha val="75000"/>
              </a:srgbClr>
            </a:outerShdw>
          </a:effectLst>
        </p:spPr>
      </p:pic>
      <p:sp>
        <p:nvSpPr>
          <p:cNvPr id="2" name="TextBox 1">
            <a:extLst>
              <a:ext uri="{FF2B5EF4-FFF2-40B4-BE49-F238E27FC236}">
                <a16:creationId xmlns:a16="http://schemas.microsoft.com/office/drawing/2014/main" id="{8A0D8021-A7D5-E642-B6E3-D8C639767EBE}"/>
              </a:ext>
            </a:extLst>
          </p:cNvPr>
          <p:cNvSpPr txBox="1"/>
          <p:nvPr/>
        </p:nvSpPr>
        <p:spPr>
          <a:xfrm>
            <a:off x="589420" y="2110648"/>
            <a:ext cx="5625540" cy="31191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algn="l"/>
            <a:endParaRPr lang="en-US" dirty="0"/>
          </a:p>
          <a:p>
            <a:pPr>
              <a:buClr>
                <a:srgbClr val="9A958E"/>
              </a:buClr>
              <a:buSzPct val="75000"/>
            </a:pPr>
            <a:endParaRPr lang="en-US" dirty="0"/>
          </a:p>
          <a:p>
            <a:pPr marL="229612" indent="-229612">
              <a:buClr>
                <a:srgbClr val="9A958E"/>
              </a:buClr>
              <a:buSzPct val="75000"/>
              <a:buChar char="•"/>
            </a:pPr>
            <a:r>
              <a:rPr lang="en-US" dirty="0"/>
              <a:t>Infra as Code, </a:t>
            </a:r>
            <a:r>
              <a:rPr lang="en-US" dirty="0" err="1"/>
              <a:t>como</a:t>
            </a:r>
            <a:r>
              <a:rPr lang="en-US" dirty="0"/>
              <a:t> </a:t>
            </a:r>
            <a:r>
              <a:rPr lang="en-US" dirty="0" err="1"/>
              <a:t>isso</a:t>
            </a:r>
            <a:r>
              <a:rPr lang="en-US" dirty="0"/>
              <a:t> me </a:t>
            </a:r>
            <a:r>
              <a:rPr lang="en-US" dirty="0" err="1"/>
              <a:t>ajuda</a:t>
            </a:r>
            <a:r>
              <a:rPr lang="en-US" dirty="0"/>
              <a:t> ?</a:t>
            </a:r>
          </a:p>
          <a:p>
            <a:pPr marL="229612" indent="-229612">
              <a:buClr>
                <a:srgbClr val="9A958E"/>
              </a:buClr>
              <a:buSzPct val="75000"/>
              <a:buChar char="•"/>
            </a:pPr>
            <a:endParaRPr lang="en-US" dirty="0"/>
          </a:p>
          <a:p>
            <a:pPr marL="229612" indent="-229612">
              <a:buClr>
                <a:srgbClr val="9A958E"/>
              </a:buClr>
              <a:buSzPct val="75000"/>
              <a:buChar char="•"/>
            </a:pPr>
            <a:r>
              <a:rPr lang="en-US" dirty="0"/>
              <a:t>Como </a:t>
            </a:r>
            <a:r>
              <a:rPr lang="en-US" dirty="0" err="1"/>
              <a:t>Usar</a:t>
            </a:r>
            <a:r>
              <a:rPr lang="en-US" dirty="0"/>
              <a:t> Terraform </a:t>
            </a:r>
            <a:r>
              <a:rPr lang="en-US" dirty="0" err="1"/>
              <a:t>na</a:t>
            </a:r>
            <a:r>
              <a:rPr lang="en-US" dirty="0"/>
              <a:t> </a:t>
            </a:r>
            <a:r>
              <a:rPr lang="en-US" dirty="0" err="1"/>
              <a:t>Nuvem</a:t>
            </a:r>
            <a:r>
              <a:rPr lang="en-US" dirty="0"/>
              <a:t> Oracle</a:t>
            </a:r>
          </a:p>
          <a:p>
            <a:pPr algn="l"/>
            <a:endParaRPr lang="en-US" dirty="0"/>
          </a:p>
          <a:p>
            <a:pPr marL="229612" indent="-229612">
              <a:buClr>
                <a:srgbClr val="9A958E"/>
              </a:buClr>
              <a:buSzPct val="75000"/>
              <a:buChar char="•"/>
            </a:pPr>
            <a:r>
              <a:rPr lang="en-US" dirty="0" err="1"/>
              <a:t>Coisas</a:t>
            </a:r>
            <a:r>
              <a:rPr lang="en-US" dirty="0"/>
              <a:t> </a:t>
            </a:r>
            <a:r>
              <a:rPr lang="en-US" dirty="0" err="1"/>
              <a:t>legais</a:t>
            </a:r>
            <a:r>
              <a:rPr lang="en-US" dirty="0"/>
              <a:t> com Terraform</a:t>
            </a:r>
          </a:p>
          <a:p>
            <a:pPr marL="686812" lvl="1" indent="-229612">
              <a:buClr>
                <a:srgbClr val="9A958E"/>
              </a:buClr>
              <a:buSzPct val="75000"/>
              <a:buChar char="•"/>
            </a:pPr>
            <a:r>
              <a:rPr lang="en-US" dirty="0"/>
              <a:t>Indo </a:t>
            </a:r>
            <a:r>
              <a:rPr lang="en-US" dirty="0" err="1"/>
              <a:t>além</a:t>
            </a:r>
            <a:r>
              <a:rPr lang="en-US" dirty="0"/>
              <a:t> da </a:t>
            </a:r>
            <a:r>
              <a:rPr lang="en-US" dirty="0" err="1"/>
              <a:t>criação</a:t>
            </a:r>
            <a:r>
              <a:rPr lang="en-US" dirty="0"/>
              <a:t> de </a:t>
            </a:r>
            <a:r>
              <a:rPr lang="en-US" dirty="0" err="1"/>
              <a:t>servidores</a:t>
            </a:r>
            <a:endParaRPr lang="en-US" dirty="0"/>
          </a:p>
          <a:p>
            <a:pPr marL="229612" indent="-229612">
              <a:buClr>
                <a:srgbClr val="9A958E"/>
              </a:buClr>
              <a:buSzPct val="75000"/>
              <a:buChar char="•"/>
            </a:pPr>
            <a:endParaRPr lang="en-US" dirty="0"/>
          </a:p>
          <a:p>
            <a:pPr marL="229612" indent="-229612">
              <a:buClr>
                <a:srgbClr val="9A958E"/>
              </a:buClr>
              <a:buSzPct val="75000"/>
              <a:buChar char="•"/>
            </a:pPr>
            <a:r>
              <a:rPr lang="en-US" dirty="0" err="1"/>
              <a:t>Utilizando</a:t>
            </a:r>
            <a:r>
              <a:rPr lang="en-US" dirty="0"/>
              <a:t> Terraform </a:t>
            </a:r>
            <a:r>
              <a:rPr lang="en-US" dirty="0" err="1"/>
              <a:t>como</a:t>
            </a:r>
            <a:r>
              <a:rPr lang="en-US" dirty="0"/>
              <a:t> </a:t>
            </a:r>
            <a:r>
              <a:rPr lang="en-US" dirty="0" err="1"/>
              <a:t>serviço</a:t>
            </a:r>
            <a:r>
              <a:rPr lang="en-US" dirty="0"/>
              <a:t> </a:t>
            </a:r>
            <a:r>
              <a:rPr lang="en-US" dirty="0" err="1"/>
              <a:t>na</a:t>
            </a:r>
            <a:r>
              <a:rPr lang="en-US" dirty="0"/>
              <a:t> </a:t>
            </a:r>
            <a:r>
              <a:rPr lang="en-US" dirty="0" err="1"/>
              <a:t>Nuvem</a:t>
            </a:r>
            <a:r>
              <a:rPr lang="en-US" dirty="0"/>
              <a:t> Oracle</a:t>
            </a:r>
          </a:p>
          <a:p>
            <a:pPr marL="686812" lvl="1" indent="-229612">
              <a:buClr>
                <a:srgbClr val="9A958E"/>
              </a:buClr>
              <a:buSzPct val="75000"/>
              <a:buChar char="•"/>
            </a:pPr>
            <a:r>
              <a:rPr lang="en-US" dirty="0"/>
              <a:t>Resource Manager</a:t>
            </a:r>
          </a:p>
        </p:txBody>
      </p:sp>
    </p:spTree>
    <p:extLst>
      <p:ext uri="{BB962C8B-B14F-4D97-AF65-F5344CB8AC3E}">
        <p14:creationId xmlns:p14="http://schemas.microsoft.com/office/powerpoint/2010/main" val="30211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75BFBF-4FF6-224D-A25F-FA0CC45546F6}"/>
              </a:ext>
            </a:extLst>
          </p:cNvPr>
          <p:cNvPicPr>
            <a:picLocks noChangeAspect="1"/>
          </p:cNvPicPr>
          <p:nvPr/>
        </p:nvPicPr>
        <p:blipFill>
          <a:blip r:embed="rId2"/>
          <a:stretch>
            <a:fillRect/>
          </a:stretch>
        </p:blipFill>
        <p:spPr>
          <a:xfrm>
            <a:off x="10129821" y="268275"/>
            <a:ext cx="2062179" cy="773685"/>
          </a:xfrm>
          <a:prstGeom prst="rect">
            <a:avLst/>
          </a:prstGeom>
        </p:spPr>
      </p:pic>
      <p:pic>
        <p:nvPicPr>
          <p:cNvPr id="32" name="Picture 31">
            <a:extLst>
              <a:ext uri="{FF2B5EF4-FFF2-40B4-BE49-F238E27FC236}">
                <a16:creationId xmlns:a16="http://schemas.microsoft.com/office/drawing/2014/main" id="{F33A6D49-F7DA-3A49-ABB0-D3CB82FD715C}"/>
              </a:ext>
            </a:extLst>
          </p:cNvPr>
          <p:cNvPicPr>
            <a:picLocks noChangeAspect="1"/>
          </p:cNvPicPr>
          <p:nvPr/>
        </p:nvPicPr>
        <p:blipFill>
          <a:blip r:embed="rId3"/>
          <a:stretch>
            <a:fillRect/>
          </a:stretch>
        </p:blipFill>
        <p:spPr>
          <a:xfrm>
            <a:off x="160284" y="1955612"/>
            <a:ext cx="6056115" cy="3715537"/>
          </a:xfrm>
          <a:prstGeom prst="rect">
            <a:avLst/>
          </a:prstGeom>
          <a:ln w="28575">
            <a:solidFill>
              <a:schemeClr val="accent2">
                <a:lumMod val="75000"/>
              </a:schemeClr>
            </a:solidFill>
          </a:ln>
        </p:spPr>
      </p:pic>
      <p:sp>
        <p:nvSpPr>
          <p:cNvPr id="54" name="Title 1">
            <a:extLst>
              <a:ext uri="{FF2B5EF4-FFF2-40B4-BE49-F238E27FC236}">
                <a16:creationId xmlns:a16="http://schemas.microsoft.com/office/drawing/2014/main" id="{49DD7121-136D-ED4B-A057-2ABA1AE07614}"/>
              </a:ext>
            </a:extLst>
          </p:cNvPr>
          <p:cNvSpPr>
            <a:spLocks noGrp="1"/>
          </p:cNvSpPr>
          <p:nvPr>
            <p:ph type="title"/>
          </p:nvPr>
        </p:nvSpPr>
        <p:spPr>
          <a:xfrm>
            <a:off x="160284" y="328922"/>
            <a:ext cx="10515600" cy="748245"/>
          </a:xfrm>
        </p:spPr>
        <p:txBody>
          <a:bodyPr/>
          <a:lstStyle/>
          <a:p>
            <a:r>
              <a:rPr lang="en-US" sz="3600" dirty="0"/>
              <a:t>Oracle Cloud Infrastructure – Resource Manager</a:t>
            </a:r>
            <a:br>
              <a:rPr lang="en-US" sz="3600" dirty="0"/>
            </a:br>
            <a:r>
              <a:rPr lang="en-US" sz="3200" dirty="0"/>
              <a:t>Job Resources</a:t>
            </a:r>
            <a:endParaRPr lang="en-US" sz="3600" dirty="0"/>
          </a:p>
        </p:txBody>
      </p:sp>
      <p:pic>
        <p:nvPicPr>
          <p:cNvPr id="3" name="Picture 2">
            <a:extLst>
              <a:ext uri="{FF2B5EF4-FFF2-40B4-BE49-F238E27FC236}">
                <a16:creationId xmlns:a16="http://schemas.microsoft.com/office/drawing/2014/main" id="{85BC8904-DF04-7A4D-BC20-81FF26BE460C}"/>
              </a:ext>
            </a:extLst>
          </p:cNvPr>
          <p:cNvPicPr>
            <a:picLocks noChangeAspect="1"/>
          </p:cNvPicPr>
          <p:nvPr/>
        </p:nvPicPr>
        <p:blipFill>
          <a:blip r:embed="rId4"/>
          <a:stretch>
            <a:fillRect/>
          </a:stretch>
        </p:blipFill>
        <p:spPr>
          <a:xfrm>
            <a:off x="7395978" y="4089400"/>
            <a:ext cx="3949700" cy="2768600"/>
          </a:xfrm>
          <a:prstGeom prst="rect">
            <a:avLst/>
          </a:prstGeom>
        </p:spPr>
      </p:pic>
      <p:pic>
        <p:nvPicPr>
          <p:cNvPr id="4" name="Picture 3">
            <a:extLst>
              <a:ext uri="{FF2B5EF4-FFF2-40B4-BE49-F238E27FC236}">
                <a16:creationId xmlns:a16="http://schemas.microsoft.com/office/drawing/2014/main" id="{9921400A-70A3-9249-B1B3-BFC04C81863E}"/>
              </a:ext>
            </a:extLst>
          </p:cNvPr>
          <p:cNvPicPr>
            <a:picLocks noChangeAspect="1"/>
          </p:cNvPicPr>
          <p:nvPr/>
        </p:nvPicPr>
        <p:blipFill>
          <a:blip r:embed="rId5"/>
          <a:stretch>
            <a:fillRect/>
          </a:stretch>
        </p:blipFill>
        <p:spPr>
          <a:xfrm>
            <a:off x="7345178" y="1460500"/>
            <a:ext cx="4000500" cy="1968500"/>
          </a:xfrm>
          <a:prstGeom prst="rect">
            <a:avLst/>
          </a:prstGeom>
        </p:spPr>
      </p:pic>
      <p:sp>
        <p:nvSpPr>
          <p:cNvPr id="5" name="Rectangle 4">
            <a:extLst>
              <a:ext uri="{FF2B5EF4-FFF2-40B4-BE49-F238E27FC236}">
                <a16:creationId xmlns:a16="http://schemas.microsoft.com/office/drawing/2014/main" id="{021059FC-E026-E84B-89D2-94E9B16093FE}"/>
              </a:ext>
            </a:extLst>
          </p:cNvPr>
          <p:cNvSpPr/>
          <p:nvPr/>
        </p:nvSpPr>
        <p:spPr>
          <a:xfrm>
            <a:off x="221144" y="2746941"/>
            <a:ext cx="1004536" cy="2795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6" name="Rectangle 25">
            <a:extLst>
              <a:ext uri="{FF2B5EF4-FFF2-40B4-BE49-F238E27FC236}">
                <a16:creationId xmlns:a16="http://schemas.microsoft.com/office/drawing/2014/main" id="{9FC84F88-D7AE-8446-8B2D-F74D62B3856C}"/>
              </a:ext>
            </a:extLst>
          </p:cNvPr>
          <p:cNvSpPr/>
          <p:nvPr/>
        </p:nvSpPr>
        <p:spPr>
          <a:xfrm>
            <a:off x="221144" y="4876997"/>
            <a:ext cx="1004536" cy="2795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8" name="Straight Arrow Connector 7">
            <a:extLst>
              <a:ext uri="{FF2B5EF4-FFF2-40B4-BE49-F238E27FC236}">
                <a16:creationId xmlns:a16="http://schemas.microsoft.com/office/drawing/2014/main" id="{8D2382D2-A460-3443-9565-2D09231BD3FA}"/>
              </a:ext>
            </a:extLst>
          </p:cNvPr>
          <p:cNvCxnSpPr>
            <a:endCxn id="4" idx="1"/>
          </p:cNvCxnSpPr>
          <p:nvPr/>
        </p:nvCxnSpPr>
        <p:spPr>
          <a:xfrm flipV="1">
            <a:off x="1225680" y="2444750"/>
            <a:ext cx="6119498" cy="441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917A6CB-B685-7B48-AE96-89078992D8DC}"/>
              </a:ext>
            </a:extLst>
          </p:cNvPr>
          <p:cNvCxnSpPr>
            <a:cxnSpLocks/>
            <a:stCxn id="26" idx="3"/>
            <a:endCxn id="3" idx="1"/>
          </p:cNvCxnSpPr>
          <p:nvPr/>
        </p:nvCxnSpPr>
        <p:spPr>
          <a:xfrm>
            <a:off x="1225680" y="5016794"/>
            <a:ext cx="6170298" cy="456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06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D7F4E-33EA-BE4F-9C0B-8AFD02858295}"/>
              </a:ext>
            </a:extLst>
          </p:cNvPr>
          <p:cNvSpPr txBox="1"/>
          <p:nvPr/>
        </p:nvSpPr>
        <p:spPr>
          <a:xfrm>
            <a:off x="7315201" y="2642963"/>
            <a:ext cx="1989961" cy="331672"/>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0" tIns="35710" rIns="35710" bIns="35710" numCol="1" spcCol="38100" rtlCol="0" anchor="t">
            <a:spAutoFit/>
          </a:bodyPr>
          <a:lstStyle/>
          <a:p>
            <a:pPr algn="ctr" defTabSz="321361" hangingPunct="0"/>
            <a:r>
              <a:rPr lang="en-US" sz="1686" dirty="0">
                <a:solidFill>
                  <a:srgbClr val="FFFF00"/>
                </a:solidFill>
                <a:latin typeface="Avenir Medium"/>
                <a:ea typeface="Avenir Medium"/>
                <a:cs typeface="Avenir Medium"/>
                <a:sym typeface="Avenir Medium"/>
              </a:rPr>
              <a:t>A</a:t>
            </a:r>
            <a:r>
              <a:rPr lang="en-BR" sz="1686" dirty="0">
                <a:solidFill>
                  <a:srgbClr val="FFFF00"/>
                </a:solidFill>
                <a:latin typeface="Avenir Medium"/>
                <a:ea typeface="Avenir Medium"/>
                <a:cs typeface="Avenir Medium"/>
                <a:sym typeface="Avenir Medium"/>
              </a:rPr>
              <a:t>vail_Domain</a:t>
            </a:r>
          </a:p>
        </p:txBody>
      </p:sp>
      <p:sp>
        <p:nvSpPr>
          <p:cNvPr id="18" name="TextBox 17">
            <a:extLst>
              <a:ext uri="{FF2B5EF4-FFF2-40B4-BE49-F238E27FC236}">
                <a16:creationId xmlns:a16="http://schemas.microsoft.com/office/drawing/2014/main" id="{B4E487DF-0B3C-754E-A10A-DD8E4146FC7A}"/>
              </a:ext>
            </a:extLst>
          </p:cNvPr>
          <p:cNvSpPr txBox="1"/>
          <p:nvPr/>
        </p:nvSpPr>
        <p:spPr>
          <a:xfrm>
            <a:off x="7315202" y="3088938"/>
            <a:ext cx="1989961" cy="331672"/>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0" tIns="35710" rIns="35710" bIns="35710" numCol="1" spcCol="38100" rtlCol="0" anchor="t">
            <a:spAutoFit/>
          </a:bodyPr>
          <a:lstStyle/>
          <a:p>
            <a:pPr algn="ctr" defTabSz="321361" hangingPunct="0"/>
            <a:r>
              <a:rPr lang="en-BR" sz="1686" dirty="0">
                <a:solidFill>
                  <a:srgbClr val="FFFF00"/>
                </a:solidFill>
                <a:latin typeface="Avenir Medium"/>
                <a:ea typeface="Avenir Medium"/>
                <a:cs typeface="Avenir Medium"/>
                <a:sym typeface="Avenir Medium"/>
              </a:rPr>
              <a:t>BDs</a:t>
            </a:r>
          </a:p>
        </p:txBody>
      </p:sp>
      <p:sp>
        <p:nvSpPr>
          <p:cNvPr id="19" name="TextBox 18">
            <a:extLst>
              <a:ext uri="{FF2B5EF4-FFF2-40B4-BE49-F238E27FC236}">
                <a16:creationId xmlns:a16="http://schemas.microsoft.com/office/drawing/2014/main" id="{92AB8FCD-D224-4443-91B0-B9699764F688}"/>
              </a:ext>
            </a:extLst>
          </p:cNvPr>
          <p:cNvSpPr txBox="1"/>
          <p:nvPr/>
        </p:nvSpPr>
        <p:spPr>
          <a:xfrm>
            <a:off x="7315203" y="3534913"/>
            <a:ext cx="1989961" cy="331672"/>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0" tIns="35710" rIns="35710" bIns="35710" numCol="1" spcCol="38100" rtlCol="0" anchor="t">
            <a:spAutoFit/>
          </a:bodyPr>
          <a:lstStyle/>
          <a:p>
            <a:pPr algn="ctr" defTabSz="321361" hangingPunct="0"/>
            <a:r>
              <a:rPr lang="en-BR" sz="1686" dirty="0">
                <a:solidFill>
                  <a:srgbClr val="FFFF00"/>
                </a:solidFill>
                <a:latin typeface="Avenir Medium"/>
                <a:ea typeface="Avenir Medium"/>
                <a:cs typeface="Avenir Medium"/>
                <a:sym typeface="Avenir Medium"/>
              </a:rPr>
              <a:t>Core</a:t>
            </a:r>
          </a:p>
        </p:txBody>
      </p:sp>
      <p:sp>
        <p:nvSpPr>
          <p:cNvPr id="20" name="TextBox 19">
            <a:extLst>
              <a:ext uri="{FF2B5EF4-FFF2-40B4-BE49-F238E27FC236}">
                <a16:creationId xmlns:a16="http://schemas.microsoft.com/office/drawing/2014/main" id="{8FB24171-74E8-7C43-9BAE-F902CCC90B61}"/>
              </a:ext>
            </a:extLst>
          </p:cNvPr>
          <p:cNvSpPr txBox="1"/>
          <p:nvPr/>
        </p:nvSpPr>
        <p:spPr>
          <a:xfrm>
            <a:off x="7315201" y="3977257"/>
            <a:ext cx="1989961" cy="331672"/>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0" tIns="35710" rIns="35710" bIns="35710" numCol="1" spcCol="38100" rtlCol="0" anchor="t">
            <a:spAutoFit/>
          </a:bodyPr>
          <a:lstStyle/>
          <a:p>
            <a:pPr algn="ctr" defTabSz="321361" hangingPunct="0"/>
            <a:r>
              <a:rPr lang="en-BR" sz="1686" dirty="0">
                <a:solidFill>
                  <a:srgbClr val="FFFF00"/>
                </a:solidFill>
                <a:latin typeface="Avenir Medium"/>
                <a:ea typeface="Avenir Medium"/>
                <a:cs typeface="Avenir Medium"/>
                <a:sym typeface="Avenir Medium"/>
              </a:rPr>
              <a:t>Load Balancer</a:t>
            </a:r>
          </a:p>
        </p:txBody>
      </p:sp>
      <p:sp>
        <p:nvSpPr>
          <p:cNvPr id="21" name="TextBox 20">
            <a:extLst>
              <a:ext uri="{FF2B5EF4-FFF2-40B4-BE49-F238E27FC236}">
                <a16:creationId xmlns:a16="http://schemas.microsoft.com/office/drawing/2014/main" id="{52A1A9D6-68CD-5F4C-B7FD-80C30FBEFDA8}"/>
              </a:ext>
            </a:extLst>
          </p:cNvPr>
          <p:cNvSpPr txBox="1"/>
          <p:nvPr/>
        </p:nvSpPr>
        <p:spPr>
          <a:xfrm>
            <a:off x="7315201" y="4419601"/>
            <a:ext cx="2002731" cy="331547"/>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0" tIns="35710" rIns="35710" bIns="35710" numCol="1" spcCol="38100" rtlCol="0" anchor="t">
            <a:spAutoFit/>
          </a:bodyPr>
          <a:lstStyle/>
          <a:p>
            <a:pPr algn="ctr" defTabSz="321361" hangingPunct="0"/>
            <a:r>
              <a:rPr lang="en-BR" sz="1686" dirty="0">
                <a:solidFill>
                  <a:srgbClr val="FFFF00"/>
                </a:solidFill>
                <a:latin typeface="Avenir Medium"/>
                <a:ea typeface="Avenir Medium"/>
                <a:cs typeface="Avenir Medium"/>
                <a:sym typeface="Avenir Medium"/>
              </a:rPr>
              <a:t>Object Storage</a:t>
            </a:r>
          </a:p>
        </p:txBody>
      </p:sp>
      <p:pic>
        <p:nvPicPr>
          <p:cNvPr id="22" name="Terraform_PrimaryLogo_FullColor.png" descr="Terraform_PrimaryLogo_FullColor.png">
            <a:extLst>
              <a:ext uri="{FF2B5EF4-FFF2-40B4-BE49-F238E27FC236}">
                <a16:creationId xmlns:a16="http://schemas.microsoft.com/office/drawing/2014/main" id="{C45E36E7-10D5-2B49-A7F8-1E6C1C1E145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18534" y="1806196"/>
            <a:ext cx="2002732" cy="691853"/>
          </a:xfrm>
          <a:prstGeom prst="rect">
            <a:avLst/>
          </a:prstGeom>
          <a:ln w="12700">
            <a:miter lim="400000"/>
          </a:ln>
          <a:effectLst>
            <a:outerShdw blurRad="127000" dist="76200" dir="2700000" rotWithShape="0">
              <a:srgbClr val="000000">
                <a:alpha val="75000"/>
              </a:srgbClr>
            </a:outerShdw>
          </a:effectLst>
        </p:spPr>
      </p:pic>
      <p:pic>
        <p:nvPicPr>
          <p:cNvPr id="35" name="Picture 34" descr="A screenshot of a cell phone&#10;&#10;Description automatically generated">
            <a:extLst>
              <a:ext uri="{FF2B5EF4-FFF2-40B4-BE49-F238E27FC236}">
                <a16:creationId xmlns:a16="http://schemas.microsoft.com/office/drawing/2014/main" id="{AA6F20BC-855C-0545-887D-36B648D8E8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27788" y="3247724"/>
            <a:ext cx="497370" cy="361372"/>
          </a:xfrm>
          <a:prstGeom prst="rect">
            <a:avLst/>
          </a:prstGeom>
        </p:spPr>
      </p:pic>
      <p:pic>
        <p:nvPicPr>
          <p:cNvPr id="36" name="Picture 35" descr="A picture containing stereo&#10;&#10;Description automatically generated">
            <a:extLst>
              <a:ext uri="{FF2B5EF4-FFF2-40B4-BE49-F238E27FC236}">
                <a16:creationId xmlns:a16="http://schemas.microsoft.com/office/drawing/2014/main" id="{3E9D21C7-50E4-684A-BB99-8A657B1F43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31577" y="3787447"/>
            <a:ext cx="443582" cy="332687"/>
          </a:xfrm>
          <a:prstGeom prst="rect">
            <a:avLst/>
          </a:prstGeom>
        </p:spPr>
      </p:pic>
      <p:pic>
        <p:nvPicPr>
          <p:cNvPr id="38" name="Picture 37" descr="A picture containing large&#10;&#10;Description automatically generated">
            <a:extLst>
              <a:ext uri="{FF2B5EF4-FFF2-40B4-BE49-F238E27FC236}">
                <a16:creationId xmlns:a16="http://schemas.microsoft.com/office/drawing/2014/main" id="{6007FD3D-D7B4-DB48-BA2E-EC595E96A6F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10551784" y="3248272"/>
            <a:ext cx="626272" cy="195710"/>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A1C15815-87B4-E348-AE44-72C91521A83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69945" y="3680237"/>
            <a:ext cx="547107" cy="547107"/>
          </a:xfrm>
          <a:prstGeom prst="rect">
            <a:avLst/>
          </a:prstGeom>
        </p:spPr>
      </p:pic>
      <p:sp>
        <p:nvSpPr>
          <p:cNvPr id="32" name="Notched Right Arrow 31">
            <a:extLst>
              <a:ext uri="{FF2B5EF4-FFF2-40B4-BE49-F238E27FC236}">
                <a16:creationId xmlns:a16="http://schemas.microsoft.com/office/drawing/2014/main" id="{A15007D2-C44F-E441-9C0F-2E99CD981468}"/>
              </a:ext>
            </a:extLst>
          </p:cNvPr>
          <p:cNvSpPr/>
          <p:nvPr/>
        </p:nvSpPr>
        <p:spPr>
          <a:xfrm rot="10800000">
            <a:off x="9626067" y="3129848"/>
            <a:ext cx="979863" cy="83603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8" name="Infraestrutura como Código (IaaC)…">
            <a:extLst>
              <a:ext uri="{FF2B5EF4-FFF2-40B4-BE49-F238E27FC236}">
                <a16:creationId xmlns:a16="http://schemas.microsoft.com/office/drawing/2014/main" id="{B8B9BA37-726B-A842-BDE5-CEC5A1B734F6}"/>
              </a:ext>
            </a:extLst>
          </p:cNvPr>
          <p:cNvSpPr txBox="1"/>
          <p:nvPr/>
        </p:nvSpPr>
        <p:spPr>
          <a:xfrm>
            <a:off x="462730" y="266674"/>
            <a:ext cx="8681670" cy="851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0" tIns="35710" rIns="35710" bIns="35710">
            <a:spAutoFit/>
          </a:bodyPr>
          <a:lstStyle/>
          <a:p>
            <a:pPr algn="l">
              <a:defRPr sz="3800">
                <a:latin typeface="Avenir Heavy"/>
                <a:ea typeface="Avenir Heavy"/>
                <a:cs typeface="Avenir Heavy"/>
                <a:sym typeface="Avenir Heavy"/>
              </a:defRPr>
            </a:pPr>
            <a:r>
              <a:rPr sz="2671" dirty="0" err="1">
                <a:solidFill>
                  <a:schemeClr val="tx2"/>
                </a:solidFill>
              </a:rPr>
              <a:t>Infrastru</a:t>
            </a:r>
            <a:r>
              <a:rPr lang="pt-BR" sz="2671" dirty="0" err="1">
                <a:solidFill>
                  <a:schemeClr val="tx2"/>
                </a:solidFill>
              </a:rPr>
              <a:t>c</a:t>
            </a:r>
            <a:r>
              <a:rPr sz="2671" dirty="0">
                <a:solidFill>
                  <a:schemeClr val="tx2"/>
                </a:solidFill>
              </a:rPr>
              <a:t>tur</a:t>
            </a:r>
            <a:r>
              <a:rPr lang="pt-BR" sz="2671" dirty="0">
                <a:solidFill>
                  <a:schemeClr val="tx2"/>
                </a:solidFill>
              </a:rPr>
              <a:t>e</a:t>
            </a:r>
            <a:r>
              <a:rPr sz="2671" dirty="0">
                <a:solidFill>
                  <a:schemeClr val="tx2"/>
                </a:solidFill>
              </a:rPr>
              <a:t> </a:t>
            </a:r>
            <a:r>
              <a:rPr lang="pt-BR" sz="2671" dirty="0">
                <a:solidFill>
                  <a:schemeClr val="tx2"/>
                </a:solidFill>
              </a:rPr>
              <a:t>as</a:t>
            </a:r>
            <a:r>
              <a:rPr sz="2671" dirty="0">
                <a:solidFill>
                  <a:schemeClr val="tx2"/>
                </a:solidFill>
              </a:rPr>
              <a:t> C</a:t>
            </a:r>
            <a:r>
              <a:rPr lang="pt-BR" sz="2671" dirty="0">
                <a:solidFill>
                  <a:schemeClr val="tx2"/>
                </a:solidFill>
              </a:rPr>
              <a:t>ode</a:t>
            </a:r>
            <a:r>
              <a:rPr sz="2671" dirty="0">
                <a:solidFill>
                  <a:schemeClr val="tx2"/>
                </a:solidFill>
              </a:rPr>
              <a:t> (</a:t>
            </a:r>
            <a:r>
              <a:rPr sz="2671" dirty="0" err="1">
                <a:solidFill>
                  <a:schemeClr val="tx2"/>
                </a:solidFill>
              </a:rPr>
              <a:t>IaaC</a:t>
            </a:r>
            <a:r>
              <a:rPr sz="2671" dirty="0">
                <a:solidFill>
                  <a:schemeClr val="tx2"/>
                </a:solidFill>
              </a:rPr>
              <a:t>)</a:t>
            </a:r>
          </a:p>
          <a:p>
            <a:pPr algn="l">
              <a:defRPr sz="3400">
                <a:latin typeface="Avenir Heavy"/>
                <a:ea typeface="Avenir Heavy"/>
                <a:cs typeface="Avenir Heavy"/>
                <a:sym typeface="Avenir Heavy"/>
              </a:defRPr>
            </a:pPr>
            <a:r>
              <a:rPr lang="pt-BR" sz="2390" b="1" dirty="0">
                <a:solidFill>
                  <a:schemeClr val="tx2"/>
                </a:solidFill>
              </a:rPr>
              <a:t>Engenharia Reversa (OCI </a:t>
            </a:r>
            <a:r>
              <a:rPr lang="pt-BR" sz="2390" b="1" dirty="0" err="1">
                <a:solidFill>
                  <a:schemeClr val="tx2"/>
                </a:solidFill>
              </a:rPr>
              <a:t>Resource</a:t>
            </a:r>
            <a:r>
              <a:rPr lang="pt-BR" sz="2390" b="1" dirty="0">
                <a:solidFill>
                  <a:schemeClr val="tx2"/>
                </a:solidFill>
              </a:rPr>
              <a:t> </a:t>
            </a:r>
            <a:r>
              <a:rPr lang="pt-BR" sz="2390" b="1" dirty="0" err="1">
                <a:solidFill>
                  <a:schemeClr val="tx2"/>
                </a:solidFill>
              </a:rPr>
              <a:t>Provider</a:t>
            </a:r>
            <a:r>
              <a:rPr lang="pt-BR" sz="2390" b="1" dirty="0">
                <a:solidFill>
                  <a:schemeClr val="tx2"/>
                </a:solidFill>
              </a:rPr>
              <a:t>)</a:t>
            </a:r>
            <a:endParaRPr sz="2390" b="1" dirty="0">
              <a:solidFill>
                <a:schemeClr val="tx2"/>
              </a:solidFill>
            </a:endParaRPr>
          </a:p>
        </p:txBody>
      </p:sp>
      <p:sp>
        <p:nvSpPr>
          <p:cNvPr id="2" name="TextBox 1">
            <a:extLst>
              <a:ext uri="{FF2B5EF4-FFF2-40B4-BE49-F238E27FC236}">
                <a16:creationId xmlns:a16="http://schemas.microsoft.com/office/drawing/2014/main" id="{84E3CCC6-5010-4140-AA4D-C6A55804B19D}"/>
              </a:ext>
            </a:extLst>
          </p:cNvPr>
          <p:cNvSpPr txBox="1"/>
          <p:nvPr/>
        </p:nvSpPr>
        <p:spPr>
          <a:xfrm>
            <a:off x="762000" y="2057400"/>
            <a:ext cx="6096000" cy="1569660"/>
          </a:xfrm>
          <a:prstGeom prst="rect">
            <a:avLst/>
          </a:prstGeom>
          <a:noFill/>
        </p:spPr>
        <p:txBody>
          <a:bodyPr wrap="square" rtlCol="0">
            <a:spAutoFit/>
          </a:bodyPr>
          <a:lstStyle/>
          <a:p>
            <a:pPr algn="just"/>
            <a:r>
              <a:rPr lang="en-US" sz="1600" dirty="0" err="1">
                <a:solidFill>
                  <a:schemeClr val="tx2"/>
                </a:solidFill>
              </a:rPr>
              <a:t>Iniciando</a:t>
            </a:r>
            <a:r>
              <a:rPr lang="en-US" sz="1600" dirty="0">
                <a:solidFill>
                  <a:schemeClr val="tx2"/>
                </a:solidFill>
              </a:rPr>
              <a:t> </a:t>
            </a:r>
            <a:r>
              <a:rPr lang="en-US" sz="1600" dirty="0" err="1">
                <a:solidFill>
                  <a:schemeClr val="tx2"/>
                </a:solidFill>
              </a:rPr>
              <a:t>na</a:t>
            </a:r>
            <a:r>
              <a:rPr lang="en-US" sz="1600" dirty="0">
                <a:solidFill>
                  <a:schemeClr val="tx2"/>
                </a:solidFill>
              </a:rPr>
              <a:t> </a:t>
            </a:r>
            <a:r>
              <a:rPr lang="en-US" sz="1600" b="1" dirty="0" err="1">
                <a:solidFill>
                  <a:schemeClr val="tx2"/>
                </a:solidFill>
              </a:rPr>
              <a:t>versão</a:t>
            </a:r>
            <a:r>
              <a:rPr lang="en-US" sz="1600" dirty="0">
                <a:solidFill>
                  <a:schemeClr val="tx2"/>
                </a:solidFill>
              </a:rPr>
              <a:t> </a:t>
            </a:r>
            <a:r>
              <a:rPr lang="en-US" sz="1600" b="1" dirty="0">
                <a:solidFill>
                  <a:schemeClr val="tx2"/>
                </a:solidFill>
              </a:rPr>
              <a:t>3.50</a:t>
            </a:r>
            <a:r>
              <a:rPr lang="en-US" sz="1600" dirty="0">
                <a:solidFill>
                  <a:schemeClr val="tx2"/>
                </a:solidFill>
              </a:rPr>
              <a:t>, o provider terraform-</a:t>
            </a:r>
            <a:r>
              <a:rPr lang="en-US" sz="1600" dirty="0" err="1">
                <a:solidFill>
                  <a:schemeClr val="tx2"/>
                </a:solidFill>
              </a:rPr>
              <a:t>oci</a:t>
            </a:r>
            <a:r>
              <a:rPr lang="en-US" sz="1600" dirty="0">
                <a:solidFill>
                  <a:schemeClr val="tx2"/>
                </a:solidFill>
              </a:rPr>
              <a:t> </a:t>
            </a:r>
            <a:r>
              <a:rPr lang="en-US" sz="1600" dirty="0" err="1">
                <a:solidFill>
                  <a:schemeClr val="tx2"/>
                </a:solidFill>
              </a:rPr>
              <a:t>pode</a:t>
            </a:r>
            <a:r>
              <a:rPr lang="en-US" sz="1600" dirty="0">
                <a:solidFill>
                  <a:schemeClr val="tx2"/>
                </a:solidFill>
              </a:rPr>
              <a:t> ser </a:t>
            </a:r>
            <a:r>
              <a:rPr lang="en-US" sz="1600" dirty="0" err="1">
                <a:solidFill>
                  <a:schemeClr val="tx2"/>
                </a:solidFill>
              </a:rPr>
              <a:t>executado</a:t>
            </a:r>
            <a:r>
              <a:rPr lang="en-US" sz="1600" dirty="0">
                <a:solidFill>
                  <a:schemeClr val="tx2"/>
                </a:solidFill>
              </a:rPr>
              <a:t> a </a:t>
            </a:r>
            <a:r>
              <a:rPr lang="en-US" sz="1600" dirty="0" err="1">
                <a:solidFill>
                  <a:schemeClr val="tx2"/>
                </a:solidFill>
              </a:rPr>
              <a:t>partir</a:t>
            </a:r>
            <a:r>
              <a:rPr lang="en-US" sz="1600" dirty="0">
                <a:solidFill>
                  <a:schemeClr val="tx2"/>
                </a:solidFill>
              </a:rPr>
              <a:t> da </a:t>
            </a:r>
            <a:r>
              <a:rPr lang="en-US" sz="1600" dirty="0" err="1">
                <a:solidFill>
                  <a:schemeClr val="tx2"/>
                </a:solidFill>
              </a:rPr>
              <a:t>linha</a:t>
            </a:r>
            <a:r>
              <a:rPr lang="en-US" sz="1600" dirty="0">
                <a:solidFill>
                  <a:schemeClr val="tx2"/>
                </a:solidFill>
              </a:rPr>
              <a:t> de commando,  </a:t>
            </a:r>
            <a:r>
              <a:rPr lang="en-US" sz="1600" dirty="0" err="1">
                <a:solidFill>
                  <a:schemeClr val="tx2"/>
                </a:solidFill>
              </a:rPr>
              <a:t>extraindo</a:t>
            </a:r>
            <a:r>
              <a:rPr lang="en-US" sz="1600" dirty="0">
                <a:solidFill>
                  <a:schemeClr val="tx2"/>
                </a:solidFill>
              </a:rPr>
              <a:t> </a:t>
            </a:r>
            <a:r>
              <a:rPr lang="en-US" sz="1600" dirty="0" err="1">
                <a:solidFill>
                  <a:schemeClr val="tx2"/>
                </a:solidFill>
              </a:rPr>
              <a:t>os</a:t>
            </a:r>
            <a:r>
              <a:rPr lang="en-US" sz="1600" dirty="0">
                <a:solidFill>
                  <a:schemeClr val="tx2"/>
                </a:solidFill>
              </a:rPr>
              <a:t> dados dos components que </a:t>
            </a:r>
            <a:r>
              <a:rPr lang="en-US" sz="1600" dirty="0" err="1">
                <a:solidFill>
                  <a:schemeClr val="tx2"/>
                </a:solidFill>
              </a:rPr>
              <a:t>foram</a:t>
            </a:r>
            <a:r>
              <a:rPr lang="en-US" sz="1600" dirty="0">
                <a:solidFill>
                  <a:schemeClr val="tx2"/>
                </a:solidFill>
              </a:rPr>
              <a:t> </a:t>
            </a:r>
            <a:r>
              <a:rPr lang="en-US" sz="1600" dirty="0" err="1">
                <a:solidFill>
                  <a:schemeClr val="tx2"/>
                </a:solidFill>
              </a:rPr>
              <a:t>criados</a:t>
            </a:r>
            <a:r>
              <a:rPr lang="en-US" sz="1600" dirty="0">
                <a:solidFill>
                  <a:schemeClr val="tx2"/>
                </a:solidFill>
              </a:rPr>
              <a:t> </a:t>
            </a:r>
            <a:r>
              <a:rPr lang="en-US" sz="1600" dirty="0" err="1">
                <a:solidFill>
                  <a:schemeClr val="tx2"/>
                </a:solidFill>
              </a:rPr>
              <a:t>em</a:t>
            </a:r>
            <a:r>
              <a:rPr lang="en-US" sz="1600" dirty="0">
                <a:solidFill>
                  <a:schemeClr val="tx2"/>
                </a:solidFill>
              </a:rPr>
              <a:t> </a:t>
            </a:r>
            <a:r>
              <a:rPr lang="en-US" sz="1600" dirty="0" err="1">
                <a:solidFill>
                  <a:schemeClr val="tx2"/>
                </a:solidFill>
              </a:rPr>
              <a:t>compartimentos</a:t>
            </a:r>
            <a:r>
              <a:rPr lang="en-US" sz="1600" dirty="0">
                <a:solidFill>
                  <a:schemeClr val="tx2"/>
                </a:solidFill>
              </a:rPr>
              <a:t> da </a:t>
            </a:r>
            <a:r>
              <a:rPr lang="en-US" sz="1600" dirty="0" err="1">
                <a:solidFill>
                  <a:schemeClr val="tx2"/>
                </a:solidFill>
              </a:rPr>
              <a:t>Nuvem</a:t>
            </a:r>
            <a:r>
              <a:rPr lang="en-US" sz="1600" dirty="0">
                <a:solidFill>
                  <a:schemeClr val="tx2"/>
                </a:solidFill>
              </a:rPr>
              <a:t> Oracle e </a:t>
            </a:r>
            <a:r>
              <a:rPr lang="en-US" sz="1600" dirty="0" err="1">
                <a:solidFill>
                  <a:schemeClr val="tx2"/>
                </a:solidFill>
              </a:rPr>
              <a:t>gerando</a:t>
            </a:r>
            <a:r>
              <a:rPr lang="en-US" sz="1600" dirty="0">
                <a:solidFill>
                  <a:schemeClr val="tx2"/>
                </a:solidFill>
              </a:rPr>
              <a:t> </a:t>
            </a:r>
            <a:r>
              <a:rPr lang="en-US" sz="1600" dirty="0" err="1">
                <a:solidFill>
                  <a:schemeClr val="tx2"/>
                </a:solidFill>
              </a:rPr>
              <a:t>os</a:t>
            </a:r>
            <a:r>
              <a:rPr lang="en-US" sz="1600" dirty="0">
                <a:solidFill>
                  <a:schemeClr val="tx2"/>
                </a:solidFill>
              </a:rPr>
              <a:t> </a:t>
            </a:r>
            <a:r>
              <a:rPr lang="en-US" sz="1600" dirty="0" err="1">
                <a:solidFill>
                  <a:schemeClr val="tx2"/>
                </a:solidFill>
              </a:rPr>
              <a:t>arquivos</a:t>
            </a:r>
            <a:r>
              <a:rPr lang="en-US" sz="1600" dirty="0">
                <a:solidFill>
                  <a:schemeClr val="tx2"/>
                </a:solidFill>
              </a:rPr>
              <a:t> de </a:t>
            </a:r>
            <a:r>
              <a:rPr lang="en-US" sz="1600" dirty="0" err="1">
                <a:solidFill>
                  <a:schemeClr val="tx2"/>
                </a:solidFill>
              </a:rPr>
              <a:t>configuração</a:t>
            </a:r>
            <a:r>
              <a:rPr lang="en-US" sz="1600" dirty="0">
                <a:solidFill>
                  <a:schemeClr val="tx2"/>
                </a:solidFill>
              </a:rPr>
              <a:t> para o Terraform</a:t>
            </a:r>
          </a:p>
          <a:p>
            <a:pPr algn="just"/>
            <a:r>
              <a:rPr lang="en-US" sz="1600" dirty="0">
                <a:solidFill>
                  <a:schemeClr val="tx2"/>
                </a:solidFill>
              </a:rPr>
              <a:t>A </a:t>
            </a:r>
            <a:r>
              <a:rPr lang="en-US" sz="1600" dirty="0" err="1">
                <a:solidFill>
                  <a:schemeClr val="tx2"/>
                </a:solidFill>
              </a:rPr>
              <a:t>última</a:t>
            </a:r>
            <a:r>
              <a:rPr lang="en-US" sz="1600" dirty="0">
                <a:solidFill>
                  <a:schemeClr val="tx2"/>
                </a:solidFill>
              </a:rPr>
              <a:t> </a:t>
            </a:r>
            <a:r>
              <a:rPr lang="en-US" sz="1600" dirty="0" err="1">
                <a:solidFill>
                  <a:schemeClr val="tx2"/>
                </a:solidFill>
              </a:rPr>
              <a:t>versão</a:t>
            </a:r>
            <a:r>
              <a:rPr lang="en-US" sz="1600" dirty="0">
                <a:solidFill>
                  <a:schemeClr val="tx2"/>
                </a:solidFill>
              </a:rPr>
              <a:t> do provider </a:t>
            </a:r>
            <a:r>
              <a:rPr lang="en-US" sz="1600" dirty="0" err="1">
                <a:solidFill>
                  <a:schemeClr val="tx2"/>
                </a:solidFill>
              </a:rPr>
              <a:t>pode</a:t>
            </a:r>
            <a:r>
              <a:rPr lang="en-US" sz="1600" dirty="0">
                <a:solidFill>
                  <a:schemeClr val="tx2"/>
                </a:solidFill>
              </a:rPr>
              <a:t> ser Baixada </a:t>
            </a:r>
            <a:r>
              <a:rPr lang="en-US" sz="1600" dirty="0" err="1">
                <a:solidFill>
                  <a:schemeClr val="tx2"/>
                </a:solidFill>
              </a:rPr>
              <a:t>em</a:t>
            </a:r>
            <a:r>
              <a:rPr lang="en-US" sz="1600" dirty="0">
                <a:solidFill>
                  <a:schemeClr val="tx2"/>
                </a:solidFill>
              </a:rPr>
              <a:t>  </a:t>
            </a:r>
            <a:r>
              <a:rPr lang="en-US" sz="1600" dirty="0">
                <a:solidFill>
                  <a:schemeClr val="tx2"/>
                </a:solidFill>
                <a:hlinkClick r:id="rId7">
                  <a:extLst>
                    <a:ext uri="{A12FA001-AC4F-418D-AE19-62706E023703}">
                      <ahyp:hlinkClr xmlns:ahyp="http://schemas.microsoft.com/office/drawing/2018/hyperlinkcolor" val="tx"/>
                    </a:ext>
                  </a:extLst>
                </a:hlinkClick>
              </a:rPr>
              <a:t>https://releases.hashicorp.com/terraform-provider-oci/</a:t>
            </a:r>
            <a:endParaRPr lang="en-BR" sz="1600" dirty="0">
              <a:solidFill>
                <a:schemeClr val="tx2"/>
              </a:solidFill>
            </a:endParaRPr>
          </a:p>
        </p:txBody>
      </p:sp>
      <p:pic>
        <p:nvPicPr>
          <p:cNvPr id="6" name="Picture 5">
            <a:extLst>
              <a:ext uri="{FF2B5EF4-FFF2-40B4-BE49-F238E27FC236}">
                <a16:creationId xmlns:a16="http://schemas.microsoft.com/office/drawing/2014/main" id="{968F6B3C-4D0B-BC4B-8977-8EB137B9482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4639" y="6180183"/>
            <a:ext cx="10864469" cy="384175"/>
          </a:xfrm>
          <a:prstGeom prst="rect">
            <a:avLst/>
          </a:prstGeom>
        </p:spPr>
      </p:pic>
      <p:pic>
        <p:nvPicPr>
          <p:cNvPr id="7" name="Picture 6">
            <a:extLst>
              <a:ext uri="{FF2B5EF4-FFF2-40B4-BE49-F238E27FC236}">
                <a16:creationId xmlns:a16="http://schemas.microsoft.com/office/drawing/2014/main" id="{D2D1764C-3805-EF43-A276-ED31F7A0C0E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6431" y="4425333"/>
            <a:ext cx="5667768" cy="1469422"/>
          </a:xfrm>
          <a:prstGeom prst="rect">
            <a:avLst/>
          </a:prstGeom>
        </p:spPr>
      </p:pic>
    </p:spTree>
    <p:extLst>
      <p:ext uri="{BB962C8B-B14F-4D97-AF65-F5344CB8AC3E}">
        <p14:creationId xmlns:p14="http://schemas.microsoft.com/office/powerpoint/2010/main" val="4957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nfraestrutura como Código (IaaC)…">
            <a:extLst>
              <a:ext uri="{FF2B5EF4-FFF2-40B4-BE49-F238E27FC236}">
                <a16:creationId xmlns:a16="http://schemas.microsoft.com/office/drawing/2014/main" id="{B8B9BA37-726B-A842-BDE5-CEC5A1B734F6}"/>
              </a:ext>
            </a:extLst>
          </p:cNvPr>
          <p:cNvSpPr txBox="1"/>
          <p:nvPr/>
        </p:nvSpPr>
        <p:spPr>
          <a:xfrm>
            <a:off x="462730" y="276613"/>
            <a:ext cx="8681670" cy="851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0" tIns="35710" rIns="35710" bIns="35710">
            <a:spAutoFit/>
          </a:bodyPr>
          <a:lstStyle/>
          <a:p>
            <a:pPr algn="l">
              <a:defRPr sz="3800">
                <a:latin typeface="Avenir Heavy"/>
                <a:ea typeface="Avenir Heavy"/>
                <a:cs typeface="Avenir Heavy"/>
                <a:sym typeface="Avenir Heavy"/>
              </a:defRPr>
            </a:pPr>
            <a:r>
              <a:rPr sz="2671" dirty="0" err="1">
                <a:solidFill>
                  <a:schemeClr val="tx2"/>
                </a:solidFill>
              </a:rPr>
              <a:t>Infrastru</a:t>
            </a:r>
            <a:r>
              <a:rPr lang="pt-BR" sz="2671" dirty="0" err="1">
                <a:solidFill>
                  <a:schemeClr val="tx2"/>
                </a:solidFill>
              </a:rPr>
              <a:t>c</a:t>
            </a:r>
            <a:r>
              <a:rPr sz="2671" dirty="0">
                <a:solidFill>
                  <a:schemeClr val="tx2"/>
                </a:solidFill>
              </a:rPr>
              <a:t>tur</a:t>
            </a:r>
            <a:r>
              <a:rPr lang="pt-BR" sz="2671" dirty="0">
                <a:solidFill>
                  <a:schemeClr val="tx2"/>
                </a:solidFill>
              </a:rPr>
              <a:t>e</a:t>
            </a:r>
            <a:r>
              <a:rPr sz="2671" dirty="0">
                <a:solidFill>
                  <a:schemeClr val="tx2"/>
                </a:solidFill>
              </a:rPr>
              <a:t> </a:t>
            </a:r>
            <a:r>
              <a:rPr lang="pt-BR" sz="2671" dirty="0">
                <a:solidFill>
                  <a:schemeClr val="tx2"/>
                </a:solidFill>
              </a:rPr>
              <a:t>as</a:t>
            </a:r>
            <a:r>
              <a:rPr sz="2671" dirty="0">
                <a:solidFill>
                  <a:schemeClr val="tx2"/>
                </a:solidFill>
              </a:rPr>
              <a:t> C</a:t>
            </a:r>
            <a:r>
              <a:rPr lang="pt-BR" sz="2671" dirty="0">
                <a:solidFill>
                  <a:schemeClr val="tx2"/>
                </a:solidFill>
              </a:rPr>
              <a:t>ode</a:t>
            </a:r>
            <a:r>
              <a:rPr sz="2671" dirty="0">
                <a:solidFill>
                  <a:schemeClr val="tx2"/>
                </a:solidFill>
              </a:rPr>
              <a:t> (</a:t>
            </a:r>
            <a:r>
              <a:rPr sz="2671" dirty="0" err="1">
                <a:solidFill>
                  <a:schemeClr val="tx2"/>
                </a:solidFill>
              </a:rPr>
              <a:t>IaaC</a:t>
            </a:r>
            <a:r>
              <a:rPr sz="2671" dirty="0">
                <a:solidFill>
                  <a:schemeClr val="tx2"/>
                </a:solidFill>
              </a:rPr>
              <a:t>)</a:t>
            </a:r>
          </a:p>
          <a:p>
            <a:pPr algn="l">
              <a:defRPr sz="3400">
                <a:latin typeface="Avenir Heavy"/>
                <a:ea typeface="Avenir Heavy"/>
                <a:cs typeface="Avenir Heavy"/>
                <a:sym typeface="Avenir Heavy"/>
              </a:defRPr>
            </a:pPr>
            <a:r>
              <a:rPr lang="pt-BR" sz="2390" b="1" dirty="0">
                <a:solidFill>
                  <a:schemeClr val="tx2"/>
                </a:solidFill>
              </a:rPr>
              <a:t>Engenharia Reversa (OCI </a:t>
            </a:r>
            <a:r>
              <a:rPr lang="pt-BR" sz="2390" b="1" dirty="0" err="1">
                <a:solidFill>
                  <a:schemeClr val="tx2"/>
                </a:solidFill>
              </a:rPr>
              <a:t>Resource</a:t>
            </a:r>
            <a:r>
              <a:rPr lang="pt-BR" sz="2390" b="1" dirty="0">
                <a:solidFill>
                  <a:schemeClr val="tx2"/>
                </a:solidFill>
              </a:rPr>
              <a:t> </a:t>
            </a:r>
            <a:r>
              <a:rPr lang="pt-BR" sz="2390" b="1" dirty="0" err="1">
                <a:solidFill>
                  <a:schemeClr val="tx2"/>
                </a:solidFill>
              </a:rPr>
              <a:t>Provider</a:t>
            </a:r>
            <a:r>
              <a:rPr lang="pt-BR" sz="2390" b="1" dirty="0">
                <a:solidFill>
                  <a:schemeClr val="tx2"/>
                </a:solidFill>
              </a:rPr>
              <a:t>)</a:t>
            </a:r>
            <a:endParaRPr sz="2390" b="1" dirty="0">
              <a:solidFill>
                <a:schemeClr val="tx2"/>
              </a:solidFill>
            </a:endParaRPr>
          </a:p>
        </p:txBody>
      </p:sp>
      <p:pic>
        <p:nvPicPr>
          <p:cNvPr id="4" name="Picture 3">
            <a:extLst>
              <a:ext uri="{FF2B5EF4-FFF2-40B4-BE49-F238E27FC236}">
                <a16:creationId xmlns:a16="http://schemas.microsoft.com/office/drawing/2014/main" id="{01233A09-5483-5F49-8704-64F56EF85C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671" y="1150842"/>
            <a:ext cx="11531600" cy="5194300"/>
          </a:xfrm>
          <a:prstGeom prst="rect">
            <a:avLst/>
          </a:prstGeom>
          <a:ln w="38100">
            <a:solidFill>
              <a:srgbClr val="00B050"/>
            </a:solidFill>
          </a:ln>
        </p:spPr>
      </p:pic>
      <p:cxnSp>
        <p:nvCxnSpPr>
          <p:cNvPr id="6" name="Straight Connector 5">
            <a:extLst>
              <a:ext uri="{FF2B5EF4-FFF2-40B4-BE49-F238E27FC236}">
                <a16:creationId xmlns:a16="http://schemas.microsoft.com/office/drawing/2014/main" id="{11CF470B-E1E7-5145-8BA3-25C821D90E2C}"/>
              </a:ext>
            </a:extLst>
          </p:cNvPr>
          <p:cNvCxnSpPr/>
          <p:nvPr/>
        </p:nvCxnSpPr>
        <p:spPr bwMode="auto">
          <a:xfrm>
            <a:off x="3962400" y="1371600"/>
            <a:ext cx="7696200" cy="0"/>
          </a:xfrm>
          <a:prstGeom prst="line">
            <a:avLst/>
          </a:prstGeom>
          <a:noFill/>
          <a:ln w="28575" cap="flat" cmpd="sng" algn="ctr">
            <a:solidFill>
              <a:schemeClr val="accent1"/>
            </a:solidFill>
            <a:prstDash val="solid"/>
            <a:round/>
            <a:headEnd type="none" w="sm" len="sm"/>
            <a:tailEnd type="none" w="sm" len="sm"/>
          </a:ln>
          <a:effectLst/>
        </p:spPr>
      </p:cxnSp>
      <p:pic>
        <p:nvPicPr>
          <p:cNvPr id="7" name="Picture 6">
            <a:extLst>
              <a:ext uri="{FF2B5EF4-FFF2-40B4-BE49-F238E27FC236}">
                <a16:creationId xmlns:a16="http://schemas.microsoft.com/office/drawing/2014/main" id="{E2F3364F-2CAD-2546-9EDE-D1E8CAB603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6913" y="1654313"/>
            <a:ext cx="10223500" cy="5207000"/>
          </a:xfrm>
          <a:prstGeom prst="rect">
            <a:avLst/>
          </a:prstGeom>
          <a:ln w="38100">
            <a:solidFill>
              <a:srgbClr val="00B050"/>
            </a:solidFill>
          </a:ln>
        </p:spPr>
      </p:pic>
    </p:spTree>
    <p:extLst>
      <p:ext uri="{BB962C8B-B14F-4D97-AF65-F5344CB8AC3E}">
        <p14:creationId xmlns:p14="http://schemas.microsoft.com/office/powerpoint/2010/main" val="304884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9176D9-D4E2-0B4D-B79F-22141F13D00F}"/>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4ECFE23B-836A-AF45-B93A-046E3A56EE10}"/>
              </a:ext>
            </a:extLst>
          </p:cNvPr>
          <p:cNvSpPr>
            <a:spLocks noGrp="1"/>
          </p:cNvSpPr>
          <p:nvPr>
            <p:ph type="sldNum" sz="quarter" idx="11"/>
          </p:nvPr>
        </p:nvSpPr>
        <p:spPr/>
        <p:txBody>
          <a:bodyPr/>
          <a:lstStyle/>
          <a:p>
            <a:fld id="{7C371504-33D9-B044-8C50-620C44A06CB1}" type="slidenum">
              <a:rPr lang="en-US" smtClean="0"/>
              <a:pPr/>
              <a:t>23</a:t>
            </a:fld>
            <a:endParaRPr lang="en-US" dirty="0"/>
          </a:p>
        </p:txBody>
      </p:sp>
      <p:sp>
        <p:nvSpPr>
          <p:cNvPr id="5" name="Infraestrutura como Código (IaaC)…">
            <a:extLst>
              <a:ext uri="{FF2B5EF4-FFF2-40B4-BE49-F238E27FC236}">
                <a16:creationId xmlns:a16="http://schemas.microsoft.com/office/drawing/2014/main" id="{25A092CB-C241-7C42-BA0D-3A6720CBAEE1}"/>
              </a:ext>
            </a:extLst>
          </p:cNvPr>
          <p:cNvSpPr txBox="1"/>
          <p:nvPr/>
        </p:nvSpPr>
        <p:spPr>
          <a:xfrm>
            <a:off x="462730" y="266674"/>
            <a:ext cx="8681670" cy="851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0" tIns="35710" rIns="35710" bIns="35710">
            <a:spAutoFit/>
          </a:bodyPr>
          <a:lstStyle/>
          <a:p>
            <a:pPr algn="l">
              <a:defRPr sz="3800">
                <a:latin typeface="Avenir Heavy"/>
                <a:ea typeface="Avenir Heavy"/>
                <a:cs typeface="Avenir Heavy"/>
                <a:sym typeface="Avenir Heavy"/>
              </a:defRPr>
            </a:pPr>
            <a:r>
              <a:rPr sz="2671" dirty="0" err="1">
                <a:solidFill>
                  <a:schemeClr val="tx2"/>
                </a:solidFill>
              </a:rPr>
              <a:t>Infrastru</a:t>
            </a:r>
            <a:r>
              <a:rPr lang="pt-BR" sz="2671" dirty="0" err="1">
                <a:solidFill>
                  <a:schemeClr val="tx2"/>
                </a:solidFill>
              </a:rPr>
              <a:t>c</a:t>
            </a:r>
            <a:r>
              <a:rPr sz="2671" dirty="0">
                <a:solidFill>
                  <a:schemeClr val="tx2"/>
                </a:solidFill>
              </a:rPr>
              <a:t>tur</a:t>
            </a:r>
            <a:r>
              <a:rPr lang="pt-BR" sz="2671" dirty="0">
                <a:solidFill>
                  <a:schemeClr val="tx2"/>
                </a:solidFill>
              </a:rPr>
              <a:t>e</a:t>
            </a:r>
            <a:r>
              <a:rPr sz="2671" dirty="0">
                <a:solidFill>
                  <a:schemeClr val="tx2"/>
                </a:solidFill>
              </a:rPr>
              <a:t> </a:t>
            </a:r>
            <a:r>
              <a:rPr lang="pt-BR" sz="2671" dirty="0">
                <a:solidFill>
                  <a:schemeClr val="tx2"/>
                </a:solidFill>
              </a:rPr>
              <a:t>as</a:t>
            </a:r>
            <a:r>
              <a:rPr sz="2671" dirty="0">
                <a:solidFill>
                  <a:schemeClr val="tx2"/>
                </a:solidFill>
              </a:rPr>
              <a:t> C</a:t>
            </a:r>
            <a:r>
              <a:rPr lang="pt-BR" sz="2671" dirty="0">
                <a:solidFill>
                  <a:schemeClr val="tx2"/>
                </a:solidFill>
              </a:rPr>
              <a:t>ode</a:t>
            </a:r>
            <a:r>
              <a:rPr sz="2671" dirty="0">
                <a:solidFill>
                  <a:schemeClr val="tx2"/>
                </a:solidFill>
              </a:rPr>
              <a:t> (</a:t>
            </a:r>
            <a:r>
              <a:rPr sz="2671" dirty="0" err="1">
                <a:solidFill>
                  <a:schemeClr val="tx2"/>
                </a:solidFill>
              </a:rPr>
              <a:t>IaaC</a:t>
            </a:r>
            <a:r>
              <a:rPr sz="2671" dirty="0">
                <a:solidFill>
                  <a:schemeClr val="tx2"/>
                </a:solidFill>
              </a:rPr>
              <a:t>)</a:t>
            </a:r>
          </a:p>
          <a:p>
            <a:pPr algn="l">
              <a:defRPr sz="3400">
                <a:latin typeface="Avenir Heavy"/>
                <a:ea typeface="Avenir Heavy"/>
                <a:cs typeface="Avenir Heavy"/>
                <a:sym typeface="Avenir Heavy"/>
              </a:defRPr>
            </a:pPr>
            <a:r>
              <a:rPr lang="pt-BR" sz="2390" b="1" dirty="0" err="1">
                <a:solidFill>
                  <a:schemeClr val="tx2"/>
                </a:solidFill>
              </a:rPr>
              <a:t>Drift</a:t>
            </a:r>
            <a:r>
              <a:rPr lang="pt-BR" sz="2390" b="1" dirty="0">
                <a:solidFill>
                  <a:schemeClr val="tx2"/>
                </a:solidFill>
              </a:rPr>
              <a:t> </a:t>
            </a:r>
            <a:r>
              <a:rPr lang="pt-BR" sz="2390" b="1" dirty="0" err="1">
                <a:solidFill>
                  <a:schemeClr val="tx2"/>
                </a:solidFill>
              </a:rPr>
              <a:t>Detection</a:t>
            </a:r>
            <a:endParaRPr sz="2390" b="1" dirty="0">
              <a:solidFill>
                <a:schemeClr val="tx2"/>
              </a:solidFill>
            </a:endParaRPr>
          </a:p>
        </p:txBody>
      </p:sp>
      <p:pic>
        <p:nvPicPr>
          <p:cNvPr id="9" name="Picture 8">
            <a:extLst>
              <a:ext uri="{FF2B5EF4-FFF2-40B4-BE49-F238E27FC236}">
                <a16:creationId xmlns:a16="http://schemas.microsoft.com/office/drawing/2014/main" id="{7A2F611A-8008-0B4E-A227-F5A238CFC19A}"/>
              </a:ext>
            </a:extLst>
          </p:cNvPr>
          <p:cNvPicPr>
            <a:picLocks noChangeAspect="1"/>
          </p:cNvPicPr>
          <p:nvPr/>
        </p:nvPicPr>
        <p:blipFill>
          <a:blip r:embed="rId2"/>
          <a:stretch>
            <a:fillRect/>
          </a:stretch>
        </p:blipFill>
        <p:spPr>
          <a:xfrm>
            <a:off x="0" y="1236496"/>
            <a:ext cx="12192000" cy="3450732"/>
          </a:xfrm>
          <a:prstGeom prst="rect">
            <a:avLst/>
          </a:prstGeom>
        </p:spPr>
      </p:pic>
      <p:pic>
        <p:nvPicPr>
          <p:cNvPr id="10" name="Picture 9">
            <a:extLst>
              <a:ext uri="{FF2B5EF4-FFF2-40B4-BE49-F238E27FC236}">
                <a16:creationId xmlns:a16="http://schemas.microsoft.com/office/drawing/2014/main" id="{75780677-8F22-2749-BE59-C9E94D90195F}"/>
              </a:ext>
            </a:extLst>
          </p:cNvPr>
          <p:cNvPicPr>
            <a:picLocks noChangeAspect="1"/>
          </p:cNvPicPr>
          <p:nvPr/>
        </p:nvPicPr>
        <p:blipFill>
          <a:blip r:embed="rId3"/>
          <a:stretch>
            <a:fillRect/>
          </a:stretch>
        </p:blipFill>
        <p:spPr>
          <a:xfrm>
            <a:off x="8903909" y="4573820"/>
            <a:ext cx="2057190" cy="2015206"/>
          </a:xfrm>
          <a:prstGeom prst="rect">
            <a:avLst/>
          </a:prstGeom>
          <a:ln w="38100">
            <a:solidFill>
              <a:srgbClr val="FF0000"/>
            </a:solidFill>
          </a:ln>
        </p:spPr>
      </p:pic>
      <p:cxnSp>
        <p:nvCxnSpPr>
          <p:cNvPr id="12" name="Elbow Connector 11">
            <a:extLst>
              <a:ext uri="{FF2B5EF4-FFF2-40B4-BE49-F238E27FC236}">
                <a16:creationId xmlns:a16="http://schemas.microsoft.com/office/drawing/2014/main" id="{B22EEC7D-9CBC-9B47-88FE-783D38CB4350}"/>
              </a:ext>
            </a:extLst>
          </p:cNvPr>
          <p:cNvCxnSpPr>
            <a:endCxn id="10" idx="1"/>
          </p:cNvCxnSpPr>
          <p:nvPr/>
        </p:nvCxnSpPr>
        <p:spPr>
          <a:xfrm rot="16200000" flipH="1">
            <a:off x="7570057" y="4247570"/>
            <a:ext cx="1347353" cy="1320352"/>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74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9176D9-D4E2-0B4D-B79F-22141F13D00F}"/>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4ECFE23B-836A-AF45-B93A-046E3A56EE10}"/>
              </a:ext>
            </a:extLst>
          </p:cNvPr>
          <p:cNvSpPr>
            <a:spLocks noGrp="1"/>
          </p:cNvSpPr>
          <p:nvPr>
            <p:ph type="sldNum" sz="quarter" idx="11"/>
          </p:nvPr>
        </p:nvSpPr>
        <p:spPr/>
        <p:txBody>
          <a:bodyPr/>
          <a:lstStyle/>
          <a:p>
            <a:fld id="{7C371504-33D9-B044-8C50-620C44A06CB1}" type="slidenum">
              <a:rPr lang="en-US" smtClean="0"/>
              <a:pPr/>
              <a:t>24</a:t>
            </a:fld>
            <a:endParaRPr lang="en-US" dirty="0"/>
          </a:p>
        </p:txBody>
      </p:sp>
      <p:sp>
        <p:nvSpPr>
          <p:cNvPr id="5" name="Infraestrutura como Código (IaaC)…">
            <a:extLst>
              <a:ext uri="{FF2B5EF4-FFF2-40B4-BE49-F238E27FC236}">
                <a16:creationId xmlns:a16="http://schemas.microsoft.com/office/drawing/2014/main" id="{25A092CB-C241-7C42-BA0D-3A6720CBAEE1}"/>
              </a:ext>
            </a:extLst>
          </p:cNvPr>
          <p:cNvSpPr txBox="1"/>
          <p:nvPr/>
        </p:nvSpPr>
        <p:spPr>
          <a:xfrm>
            <a:off x="462730" y="266674"/>
            <a:ext cx="8681670" cy="851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0" tIns="35710" rIns="35710" bIns="35710">
            <a:spAutoFit/>
          </a:bodyPr>
          <a:lstStyle/>
          <a:p>
            <a:pPr algn="l">
              <a:defRPr sz="3800">
                <a:latin typeface="Avenir Heavy"/>
                <a:ea typeface="Avenir Heavy"/>
                <a:cs typeface="Avenir Heavy"/>
                <a:sym typeface="Avenir Heavy"/>
              </a:defRPr>
            </a:pPr>
            <a:r>
              <a:rPr sz="2671" dirty="0" err="1">
                <a:solidFill>
                  <a:schemeClr val="tx2"/>
                </a:solidFill>
              </a:rPr>
              <a:t>Infrastru</a:t>
            </a:r>
            <a:r>
              <a:rPr lang="pt-BR" sz="2671" dirty="0" err="1">
                <a:solidFill>
                  <a:schemeClr val="tx2"/>
                </a:solidFill>
              </a:rPr>
              <a:t>c</a:t>
            </a:r>
            <a:r>
              <a:rPr sz="2671" dirty="0">
                <a:solidFill>
                  <a:schemeClr val="tx2"/>
                </a:solidFill>
              </a:rPr>
              <a:t>tur</a:t>
            </a:r>
            <a:r>
              <a:rPr lang="pt-BR" sz="2671" dirty="0">
                <a:solidFill>
                  <a:schemeClr val="tx2"/>
                </a:solidFill>
              </a:rPr>
              <a:t>e</a:t>
            </a:r>
            <a:r>
              <a:rPr sz="2671" dirty="0">
                <a:solidFill>
                  <a:schemeClr val="tx2"/>
                </a:solidFill>
              </a:rPr>
              <a:t> </a:t>
            </a:r>
            <a:r>
              <a:rPr lang="pt-BR" sz="2671" dirty="0">
                <a:solidFill>
                  <a:schemeClr val="tx2"/>
                </a:solidFill>
              </a:rPr>
              <a:t>as</a:t>
            </a:r>
            <a:r>
              <a:rPr sz="2671" dirty="0">
                <a:solidFill>
                  <a:schemeClr val="tx2"/>
                </a:solidFill>
              </a:rPr>
              <a:t> C</a:t>
            </a:r>
            <a:r>
              <a:rPr lang="pt-BR" sz="2671" dirty="0">
                <a:solidFill>
                  <a:schemeClr val="tx2"/>
                </a:solidFill>
              </a:rPr>
              <a:t>ode</a:t>
            </a:r>
            <a:r>
              <a:rPr sz="2671" dirty="0">
                <a:solidFill>
                  <a:schemeClr val="tx2"/>
                </a:solidFill>
              </a:rPr>
              <a:t> (</a:t>
            </a:r>
            <a:r>
              <a:rPr sz="2671" dirty="0" err="1">
                <a:solidFill>
                  <a:schemeClr val="tx2"/>
                </a:solidFill>
              </a:rPr>
              <a:t>IaaC</a:t>
            </a:r>
            <a:r>
              <a:rPr sz="2671" dirty="0">
                <a:solidFill>
                  <a:schemeClr val="tx2"/>
                </a:solidFill>
              </a:rPr>
              <a:t>)</a:t>
            </a:r>
          </a:p>
          <a:p>
            <a:pPr algn="l">
              <a:defRPr sz="3400">
                <a:latin typeface="Avenir Heavy"/>
                <a:ea typeface="Avenir Heavy"/>
                <a:cs typeface="Avenir Heavy"/>
                <a:sym typeface="Avenir Heavy"/>
              </a:defRPr>
            </a:pPr>
            <a:r>
              <a:rPr lang="pt-BR" sz="2390" b="1" dirty="0" err="1">
                <a:solidFill>
                  <a:schemeClr val="tx2"/>
                </a:solidFill>
              </a:rPr>
              <a:t>Drift</a:t>
            </a:r>
            <a:r>
              <a:rPr lang="pt-BR" sz="2390" b="1" dirty="0">
                <a:solidFill>
                  <a:schemeClr val="tx2"/>
                </a:solidFill>
              </a:rPr>
              <a:t> </a:t>
            </a:r>
            <a:r>
              <a:rPr lang="pt-BR" sz="2390" b="1" dirty="0" err="1">
                <a:solidFill>
                  <a:schemeClr val="tx2"/>
                </a:solidFill>
              </a:rPr>
              <a:t>Detection</a:t>
            </a:r>
            <a:endParaRPr sz="2390" b="1" dirty="0">
              <a:solidFill>
                <a:schemeClr val="tx2"/>
              </a:solidFill>
            </a:endParaRPr>
          </a:p>
        </p:txBody>
      </p:sp>
      <p:pic>
        <p:nvPicPr>
          <p:cNvPr id="2" name="Picture 1">
            <a:extLst>
              <a:ext uri="{FF2B5EF4-FFF2-40B4-BE49-F238E27FC236}">
                <a16:creationId xmlns:a16="http://schemas.microsoft.com/office/drawing/2014/main" id="{BAD35FA8-AC04-5649-9E83-27ADBFC8C82E}"/>
              </a:ext>
            </a:extLst>
          </p:cNvPr>
          <p:cNvPicPr>
            <a:picLocks noChangeAspect="1"/>
          </p:cNvPicPr>
          <p:nvPr/>
        </p:nvPicPr>
        <p:blipFill>
          <a:blip r:embed="rId2"/>
          <a:stretch>
            <a:fillRect/>
          </a:stretch>
        </p:blipFill>
        <p:spPr>
          <a:xfrm>
            <a:off x="0" y="1273990"/>
            <a:ext cx="12192000" cy="5045514"/>
          </a:xfrm>
          <a:prstGeom prst="rect">
            <a:avLst/>
          </a:prstGeom>
        </p:spPr>
      </p:pic>
      <p:sp>
        <p:nvSpPr>
          <p:cNvPr id="6" name="Rectangle 5">
            <a:extLst>
              <a:ext uri="{FF2B5EF4-FFF2-40B4-BE49-F238E27FC236}">
                <a16:creationId xmlns:a16="http://schemas.microsoft.com/office/drawing/2014/main" id="{F2691E33-E5E9-2143-810C-033DDE5BAF64}"/>
              </a:ext>
            </a:extLst>
          </p:cNvPr>
          <p:cNvSpPr/>
          <p:nvPr/>
        </p:nvSpPr>
        <p:spPr>
          <a:xfrm>
            <a:off x="4373217" y="4124739"/>
            <a:ext cx="6490253" cy="34787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7" name="Picture 6">
            <a:extLst>
              <a:ext uri="{FF2B5EF4-FFF2-40B4-BE49-F238E27FC236}">
                <a16:creationId xmlns:a16="http://schemas.microsoft.com/office/drawing/2014/main" id="{A2A88DD5-E344-A94F-A19A-F62CDF276385}"/>
              </a:ext>
            </a:extLst>
          </p:cNvPr>
          <p:cNvPicPr>
            <a:picLocks noChangeAspect="1"/>
          </p:cNvPicPr>
          <p:nvPr/>
        </p:nvPicPr>
        <p:blipFill>
          <a:blip r:embed="rId3"/>
          <a:stretch>
            <a:fillRect/>
          </a:stretch>
        </p:blipFill>
        <p:spPr>
          <a:xfrm>
            <a:off x="0" y="1784913"/>
            <a:ext cx="7766942" cy="5027521"/>
          </a:xfrm>
          <a:prstGeom prst="rect">
            <a:avLst/>
          </a:prstGeom>
          <a:ln w="38100">
            <a:solidFill>
              <a:srgbClr val="FFFF00"/>
            </a:solidFill>
          </a:ln>
        </p:spPr>
      </p:pic>
      <p:sp>
        <p:nvSpPr>
          <p:cNvPr id="8" name="Explosion 2 7">
            <a:extLst>
              <a:ext uri="{FF2B5EF4-FFF2-40B4-BE49-F238E27FC236}">
                <a16:creationId xmlns:a16="http://schemas.microsoft.com/office/drawing/2014/main" id="{FCEAB625-0921-4349-A988-7EFB84017B23}"/>
              </a:ext>
            </a:extLst>
          </p:cNvPr>
          <p:cNvSpPr/>
          <p:nvPr/>
        </p:nvSpPr>
        <p:spPr>
          <a:xfrm rot="2020233">
            <a:off x="6540415" y="1408472"/>
            <a:ext cx="6153254" cy="290511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400" b="1" dirty="0"/>
              <a:t>Demo de Resource Manager</a:t>
            </a:r>
          </a:p>
        </p:txBody>
      </p:sp>
    </p:spTree>
    <p:extLst>
      <p:ext uri="{BB962C8B-B14F-4D97-AF65-F5344CB8AC3E}">
        <p14:creationId xmlns:p14="http://schemas.microsoft.com/office/powerpoint/2010/main" val="304806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41" descr="Uma imagem contendo relógio, estrela&#10;&#10;Descrição gerada automaticamente">
            <a:extLst>
              <a:ext uri="{FF2B5EF4-FFF2-40B4-BE49-F238E27FC236}">
                <a16:creationId xmlns:a16="http://schemas.microsoft.com/office/drawing/2014/main" id="{FA54EFFD-E501-4849-B6D1-C54F5EB29D3E}"/>
              </a:ext>
            </a:extLst>
          </p:cNvPr>
          <p:cNvPicPr>
            <a:picLocks noChangeAspect="1"/>
          </p:cNvPicPr>
          <p:nvPr/>
        </p:nvPicPr>
        <p:blipFill>
          <a:blip r:embed="rId2"/>
          <a:stretch>
            <a:fillRect/>
          </a:stretch>
        </p:blipFill>
        <p:spPr>
          <a:xfrm>
            <a:off x="3176" y="4717495"/>
            <a:ext cx="12274322" cy="2141615"/>
          </a:xfrm>
          <a:prstGeom prst="rect">
            <a:avLst/>
          </a:prstGeom>
        </p:spPr>
      </p:pic>
      <p:pic>
        <p:nvPicPr>
          <p:cNvPr id="23" name="Picture 89" descr="A close up of a coral&#10;&#10;Description automatically generated">
            <a:extLst>
              <a:ext uri="{FF2B5EF4-FFF2-40B4-BE49-F238E27FC236}">
                <a16:creationId xmlns:a16="http://schemas.microsoft.com/office/drawing/2014/main" id="{9D7F2FCC-85F4-0C46-95CB-679F8A3282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726" y="5831484"/>
            <a:ext cx="962991" cy="804199"/>
          </a:xfrm>
          <a:prstGeom prst="rect">
            <a:avLst/>
          </a:prstGeom>
        </p:spPr>
      </p:pic>
      <p:pic>
        <p:nvPicPr>
          <p:cNvPr id="24" name="Picture 89" descr="A close up of a coral&#10;&#10;Description automatically generated">
            <a:extLst>
              <a:ext uri="{FF2B5EF4-FFF2-40B4-BE49-F238E27FC236}">
                <a16:creationId xmlns:a16="http://schemas.microsoft.com/office/drawing/2014/main" id="{F3FF25E4-C6D7-7947-A470-98137BCC02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852" y="5870008"/>
            <a:ext cx="962991" cy="804199"/>
          </a:xfrm>
          <a:prstGeom prst="rect">
            <a:avLst/>
          </a:prstGeom>
        </p:spPr>
      </p:pic>
      <p:sp>
        <p:nvSpPr>
          <p:cNvPr id="28" name="Infraestrutura como Código (IaaC)…">
            <a:extLst>
              <a:ext uri="{FF2B5EF4-FFF2-40B4-BE49-F238E27FC236}">
                <a16:creationId xmlns:a16="http://schemas.microsoft.com/office/drawing/2014/main" id="{B8B9BA37-726B-A842-BDE5-CEC5A1B734F6}"/>
              </a:ext>
            </a:extLst>
          </p:cNvPr>
          <p:cNvSpPr txBox="1"/>
          <p:nvPr/>
        </p:nvSpPr>
        <p:spPr>
          <a:xfrm>
            <a:off x="462730" y="266674"/>
            <a:ext cx="8681670" cy="851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0" tIns="35710" rIns="35710" bIns="35710">
            <a:spAutoFit/>
          </a:bodyPr>
          <a:lstStyle/>
          <a:p>
            <a:pPr algn="l">
              <a:defRPr sz="3800">
                <a:latin typeface="Avenir Heavy"/>
                <a:ea typeface="Avenir Heavy"/>
                <a:cs typeface="Avenir Heavy"/>
                <a:sym typeface="Avenir Heavy"/>
              </a:defRPr>
            </a:pPr>
            <a:r>
              <a:rPr sz="2671" dirty="0" err="1"/>
              <a:t>Infrastru</a:t>
            </a:r>
            <a:r>
              <a:rPr lang="pt-BR" sz="2671" dirty="0" err="1"/>
              <a:t>c</a:t>
            </a:r>
            <a:r>
              <a:rPr sz="2671" dirty="0"/>
              <a:t>tur</a:t>
            </a:r>
            <a:r>
              <a:rPr lang="pt-BR" sz="2671" dirty="0"/>
              <a:t>e</a:t>
            </a:r>
            <a:r>
              <a:rPr sz="2671" dirty="0"/>
              <a:t> </a:t>
            </a:r>
            <a:r>
              <a:rPr lang="pt-BR" sz="2671" dirty="0"/>
              <a:t>as</a:t>
            </a:r>
            <a:r>
              <a:rPr sz="2671" dirty="0"/>
              <a:t> C</a:t>
            </a:r>
            <a:r>
              <a:rPr lang="pt-BR" sz="2671" dirty="0"/>
              <a:t>ode</a:t>
            </a:r>
            <a:r>
              <a:rPr sz="2671" dirty="0"/>
              <a:t> (</a:t>
            </a:r>
            <a:r>
              <a:rPr sz="2671" dirty="0" err="1"/>
              <a:t>IaaC</a:t>
            </a:r>
            <a:r>
              <a:rPr sz="2671" dirty="0"/>
              <a:t>)</a:t>
            </a:r>
          </a:p>
          <a:p>
            <a:pPr algn="l">
              <a:defRPr sz="3400">
                <a:latin typeface="Avenir Heavy"/>
                <a:ea typeface="Avenir Heavy"/>
                <a:cs typeface="Avenir Heavy"/>
                <a:sym typeface="Avenir Heavy"/>
              </a:defRPr>
            </a:pPr>
            <a:r>
              <a:rPr lang="pt-BR" sz="2390" b="1" dirty="0" err="1"/>
              <a:t>Low</a:t>
            </a:r>
            <a:r>
              <a:rPr lang="pt-BR" sz="2390" b="1" dirty="0"/>
              <a:t> </a:t>
            </a:r>
            <a:r>
              <a:rPr lang="pt-BR" sz="2390" b="1" dirty="0" err="1"/>
              <a:t>Code</a:t>
            </a:r>
            <a:r>
              <a:rPr lang="pt-BR" sz="2390" b="1" dirty="0"/>
              <a:t> OCI </a:t>
            </a:r>
            <a:r>
              <a:rPr lang="pt-BR" sz="2390" b="1" dirty="0" err="1"/>
              <a:t>Provisioning</a:t>
            </a:r>
            <a:endParaRPr sz="2390" b="1" dirty="0"/>
          </a:p>
        </p:txBody>
      </p:sp>
      <p:pic>
        <p:nvPicPr>
          <p:cNvPr id="8" name="Picture 7">
            <a:extLst>
              <a:ext uri="{FF2B5EF4-FFF2-40B4-BE49-F238E27FC236}">
                <a16:creationId xmlns:a16="http://schemas.microsoft.com/office/drawing/2014/main" id="{F4C3F83C-7CA2-CE49-B540-20BE619D580A}"/>
              </a:ext>
            </a:extLst>
          </p:cNvPr>
          <p:cNvPicPr>
            <a:picLocks noChangeAspect="1"/>
          </p:cNvPicPr>
          <p:nvPr/>
        </p:nvPicPr>
        <p:blipFill>
          <a:blip r:embed="rId4"/>
          <a:stretch>
            <a:fillRect/>
          </a:stretch>
        </p:blipFill>
        <p:spPr>
          <a:xfrm>
            <a:off x="5941392" y="457200"/>
            <a:ext cx="6063195" cy="5667768"/>
          </a:xfrm>
          <a:prstGeom prst="rect">
            <a:avLst/>
          </a:prstGeom>
          <a:ln w="38100">
            <a:solidFill>
              <a:srgbClr val="0070C0"/>
            </a:solidFill>
          </a:ln>
        </p:spPr>
      </p:pic>
      <p:grpSp>
        <p:nvGrpSpPr>
          <p:cNvPr id="25" name="Group 24">
            <a:extLst>
              <a:ext uri="{FF2B5EF4-FFF2-40B4-BE49-F238E27FC236}">
                <a16:creationId xmlns:a16="http://schemas.microsoft.com/office/drawing/2014/main" id="{D249BC45-7FDD-DA4F-B612-602CE035B23C}"/>
              </a:ext>
            </a:extLst>
          </p:cNvPr>
          <p:cNvGrpSpPr/>
          <p:nvPr/>
        </p:nvGrpSpPr>
        <p:grpSpPr>
          <a:xfrm>
            <a:off x="365851" y="1470774"/>
            <a:ext cx="2014378" cy="1339464"/>
            <a:chOff x="150995" y="3428604"/>
            <a:chExt cx="2014378" cy="1339464"/>
          </a:xfrm>
        </p:grpSpPr>
        <p:sp>
          <p:nvSpPr>
            <p:cNvPr id="26" name="TextBox 25">
              <a:extLst>
                <a:ext uri="{FF2B5EF4-FFF2-40B4-BE49-F238E27FC236}">
                  <a16:creationId xmlns:a16="http://schemas.microsoft.com/office/drawing/2014/main" id="{24F73DDF-C5B5-FE4F-A582-80C4360C9A89}"/>
                </a:ext>
              </a:extLst>
            </p:cNvPr>
            <p:cNvSpPr txBox="1"/>
            <p:nvPr/>
          </p:nvSpPr>
          <p:spPr>
            <a:xfrm>
              <a:off x="150995" y="4460291"/>
              <a:ext cx="2014378" cy="307777"/>
            </a:xfrm>
            <a:prstGeom prst="rect">
              <a:avLst/>
            </a:prstGeom>
            <a:noFill/>
          </p:spPr>
          <p:txBody>
            <a:bodyPr wrap="square" rtlCol="0">
              <a:spAutoFit/>
            </a:bodyPr>
            <a:lstStyle/>
            <a:p>
              <a:pPr algn="ctr"/>
              <a:r>
                <a:rPr lang="en-BR" sz="1400" dirty="0"/>
                <a:t>IaC Developer</a:t>
              </a:r>
            </a:p>
          </p:txBody>
        </p:sp>
        <p:pic>
          <p:nvPicPr>
            <p:cNvPr id="27" name="Picture 26">
              <a:extLst>
                <a:ext uri="{FF2B5EF4-FFF2-40B4-BE49-F238E27FC236}">
                  <a16:creationId xmlns:a16="http://schemas.microsoft.com/office/drawing/2014/main" id="{0DA7BF1F-5182-294E-87FB-354B30DE6B57}"/>
                </a:ext>
              </a:extLst>
            </p:cNvPr>
            <p:cNvPicPr>
              <a:picLocks noChangeAspect="1"/>
            </p:cNvPicPr>
            <p:nvPr/>
          </p:nvPicPr>
          <p:blipFill>
            <a:blip r:embed="rId5"/>
            <a:stretch>
              <a:fillRect/>
            </a:stretch>
          </p:blipFill>
          <p:spPr>
            <a:xfrm>
              <a:off x="161234" y="3428604"/>
              <a:ext cx="1993900" cy="1016000"/>
            </a:xfrm>
            <a:prstGeom prst="rect">
              <a:avLst/>
            </a:prstGeom>
          </p:spPr>
        </p:pic>
      </p:grpSp>
      <p:pic>
        <p:nvPicPr>
          <p:cNvPr id="9" name="Picture 8">
            <a:extLst>
              <a:ext uri="{FF2B5EF4-FFF2-40B4-BE49-F238E27FC236}">
                <a16:creationId xmlns:a16="http://schemas.microsoft.com/office/drawing/2014/main" id="{C4070AB3-8D8E-1A48-B1E8-24DEC48FC217}"/>
              </a:ext>
            </a:extLst>
          </p:cNvPr>
          <p:cNvPicPr>
            <a:picLocks noChangeAspect="1"/>
          </p:cNvPicPr>
          <p:nvPr/>
        </p:nvPicPr>
        <p:blipFill>
          <a:blip r:embed="rId6"/>
          <a:stretch>
            <a:fillRect/>
          </a:stretch>
        </p:blipFill>
        <p:spPr>
          <a:xfrm>
            <a:off x="2286000" y="3783095"/>
            <a:ext cx="3380760" cy="1868798"/>
          </a:xfrm>
          <a:prstGeom prst="rect">
            <a:avLst/>
          </a:prstGeom>
        </p:spPr>
      </p:pic>
      <p:sp>
        <p:nvSpPr>
          <p:cNvPr id="10" name="Bent-Up Arrow 9">
            <a:extLst>
              <a:ext uri="{FF2B5EF4-FFF2-40B4-BE49-F238E27FC236}">
                <a16:creationId xmlns:a16="http://schemas.microsoft.com/office/drawing/2014/main" id="{2B7E95DA-6F9D-0440-9440-D4410CB31D78}"/>
              </a:ext>
            </a:extLst>
          </p:cNvPr>
          <p:cNvSpPr/>
          <p:nvPr/>
        </p:nvSpPr>
        <p:spPr bwMode="auto">
          <a:xfrm rot="5400000">
            <a:off x="726640" y="3437473"/>
            <a:ext cx="1965331" cy="760927"/>
          </a:xfrm>
          <a:prstGeom prst="bentUpArrow">
            <a:avLst/>
          </a:prstGeom>
          <a:solidFill>
            <a:srgbClr val="FF0000"/>
          </a:solidFill>
          <a:ln w="28575"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fontAlgn="base">
              <a:spcBef>
                <a:spcPct val="20000"/>
              </a:spcBef>
              <a:spcAft>
                <a:spcPct val="0"/>
              </a:spcAft>
              <a:buClr>
                <a:srgbClr val="FF0000"/>
              </a:buClr>
            </a:pPr>
            <a:endParaRPr lang="en-BR">
              <a:latin typeface="Arial" pitchFamily="34" charset="0"/>
            </a:endParaRPr>
          </a:p>
        </p:txBody>
      </p:sp>
      <p:pic>
        <p:nvPicPr>
          <p:cNvPr id="12" name="Picture 11" descr="A picture containing clock, room&#10;&#10;Description automatically generated">
            <a:extLst>
              <a:ext uri="{FF2B5EF4-FFF2-40B4-BE49-F238E27FC236}">
                <a16:creationId xmlns:a16="http://schemas.microsoft.com/office/drawing/2014/main" id="{7A69489E-60AD-AB49-8C5F-CEA59E23AB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124" y="4375912"/>
            <a:ext cx="531596" cy="531596"/>
          </a:xfrm>
          <a:prstGeom prst="rect">
            <a:avLst/>
          </a:prstGeom>
        </p:spPr>
      </p:pic>
      <p:pic>
        <p:nvPicPr>
          <p:cNvPr id="14" name="Picture 13" descr="A picture containing clock&#10;&#10;Description automatically generated">
            <a:extLst>
              <a:ext uri="{FF2B5EF4-FFF2-40B4-BE49-F238E27FC236}">
                <a16:creationId xmlns:a16="http://schemas.microsoft.com/office/drawing/2014/main" id="{CD7AA213-591E-DA4D-80AF-DD2AFC0482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730" y="4680712"/>
            <a:ext cx="531596" cy="531596"/>
          </a:xfrm>
          <a:prstGeom prst="rect">
            <a:avLst/>
          </a:prstGeom>
        </p:spPr>
      </p:pic>
      <p:pic>
        <p:nvPicPr>
          <p:cNvPr id="16" name="Picture 15" descr="A picture containing clock, room&#10;&#10;Description automatically generated">
            <a:extLst>
              <a:ext uri="{FF2B5EF4-FFF2-40B4-BE49-F238E27FC236}">
                <a16:creationId xmlns:a16="http://schemas.microsoft.com/office/drawing/2014/main" id="{54F86D9B-890B-F04D-A7D0-E41BB46C03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0720" y="4756912"/>
            <a:ext cx="531596" cy="531596"/>
          </a:xfrm>
          <a:prstGeom prst="rect">
            <a:avLst/>
          </a:prstGeom>
        </p:spPr>
      </p:pic>
      <p:sp>
        <p:nvSpPr>
          <p:cNvPr id="29" name="TextBox 28">
            <a:extLst>
              <a:ext uri="{FF2B5EF4-FFF2-40B4-BE49-F238E27FC236}">
                <a16:creationId xmlns:a16="http://schemas.microsoft.com/office/drawing/2014/main" id="{DFED025E-33D6-EE48-9FDD-519355A76FEA}"/>
              </a:ext>
            </a:extLst>
          </p:cNvPr>
          <p:cNvSpPr txBox="1"/>
          <p:nvPr/>
        </p:nvSpPr>
        <p:spPr>
          <a:xfrm>
            <a:off x="52108" y="3962401"/>
            <a:ext cx="1333195" cy="461665"/>
          </a:xfrm>
          <a:prstGeom prst="rect">
            <a:avLst/>
          </a:prstGeom>
          <a:noFill/>
        </p:spPr>
        <p:txBody>
          <a:bodyPr wrap="square" rtlCol="0">
            <a:spAutoFit/>
          </a:bodyPr>
          <a:lstStyle/>
          <a:p>
            <a:pPr algn="ctr"/>
            <a:r>
              <a:rPr lang="en-BR" sz="1200" b="1" dirty="0"/>
              <a:t>Fast/Low Code</a:t>
            </a:r>
          </a:p>
          <a:p>
            <a:pPr algn="ctr"/>
            <a:r>
              <a:rPr lang="en-BR" sz="1200" b="1" dirty="0"/>
              <a:t>OCI Design</a:t>
            </a:r>
          </a:p>
        </p:txBody>
      </p:sp>
    </p:spTree>
    <p:extLst>
      <p:ext uri="{BB962C8B-B14F-4D97-AF65-F5344CB8AC3E}">
        <p14:creationId xmlns:p14="http://schemas.microsoft.com/office/powerpoint/2010/main" val="181000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41" descr="Uma imagem contendo relógio, estrela&#10;&#10;Descrição gerada automaticamente">
            <a:extLst>
              <a:ext uri="{FF2B5EF4-FFF2-40B4-BE49-F238E27FC236}">
                <a16:creationId xmlns:a16="http://schemas.microsoft.com/office/drawing/2014/main" id="{FA54EFFD-E501-4849-B6D1-C54F5EB29D3E}"/>
              </a:ext>
            </a:extLst>
          </p:cNvPr>
          <p:cNvPicPr>
            <a:picLocks noChangeAspect="1"/>
          </p:cNvPicPr>
          <p:nvPr/>
        </p:nvPicPr>
        <p:blipFill>
          <a:blip r:embed="rId2"/>
          <a:stretch>
            <a:fillRect/>
          </a:stretch>
        </p:blipFill>
        <p:spPr>
          <a:xfrm>
            <a:off x="3176" y="4717495"/>
            <a:ext cx="12274322" cy="2141615"/>
          </a:xfrm>
          <a:prstGeom prst="rect">
            <a:avLst/>
          </a:prstGeom>
        </p:spPr>
      </p:pic>
      <p:pic>
        <p:nvPicPr>
          <p:cNvPr id="23" name="Picture 89" descr="A close up of a coral&#10;&#10;Description automatically generated">
            <a:extLst>
              <a:ext uri="{FF2B5EF4-FFF2-40B4-BE49-F238E27FC236}">
                <a16:creationId xmlns:a16="http://schemas.microsoft.com/office/drawing/2014/main" id="{9D7F2FCC-85F4-0C46-95CB-679F8A3282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726" y="5831484"/>
            <a:ext cx="962991" cy="804199"/>
          </a:xfrm>
          <a:prstGeom prst="rect">
            <a:avLst/>
          </a:prstGeom>
        </p:spPr>
      </p:pic>
      <p:pic>
        <p:nvPicPr>
          <p:cNvPr id="24" name="Picture 89" descr="A close up of a coral&#10;&#10;Description automatically generated">
            <a:extLst>
              <a:ext uri="{FF2B5EF4-FFF2-40B4-BE49-F238E27FC236}">
                <a16:creationId xmlns:a16="http://schemas.microsoft.com/office/drawing/2014/main" id="{F3FF25E4-C6D7-7947-A470-98137BCC02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852" y="5870008"/>
            <a:ext cx="962991" cy="804199"/>
          </a:xfrm>
          <a:prstGeom prst="rect">
            <a:avLst/>
          </a:prstGeom>
        </p:spPr>
      </p:pic>
      <p:sp>
        <p:nvSpPr>
          <p:cNvPr id="28" name="Infraestrutura como Código (IaaC)…">
            <a:extLst>
              <a:ext uri="{FF2B5EF4-FFF2-40B4-BE49-F238E27FC236}">
                <a16:creationId xmlns:a16="http://schemas.microsoft.com/office/drawing/2014/main" id="{B8B9BA37-726B-A842-BDE5-CEC5A1B734F6}"/>
              </a:ext>
            </a:extLst>
          </p:cNvPr>
          <p:cNvSpPr txBox="1"/>
          <p:nvPr/>
        </p:nvSpPr>
        <p:spPr>
          <a:xfrm>
            <a:off x="462730" y="266674"/>
            <a:ext cx="8681670" cy="851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0" tIns="35710" rIns="35710" bIns="35710">
            <a:spAutoFit/>
          </a:bodyPr>
          <a:lstStyle/>
          <a:p>
            <a:pPr algn="l">
              <a:defRPr sz="3800">
                <a:latin typeface="Avenir Heavy"/>
                <a:ea typeface="Avenir Heavy"/>
                <a:cs typeface="Avenir Heavy"/>
                <a:sym typeface="Avenir Heavy"/>
              </a:defRPr>
            </a:pPr>
            <a:r>
              <a:rPr lang="pt-BR" sz="2671" dirty="0"/>
              <a:t>OKIT – </a:t>
            </a:r>
            <a:r>
              <a:rPr lang="pt-BR" sz="2671" dirty="0" err="1"/>
              <a:t>Low</a:t>
            </a:r>
            <a:r>
              <a:rPr lang="pt-BR" sz="2671" dirty="0"/>
              <a:t> </a:t>
            </a:r>
            <a:r>
              <a:rPr lang="pt-BR" sz="2671" dirty="0" err="1"/>
              <a:t>Code</a:t>
            </a:r>
            <a:r>
              <a:rPr lang="pt-BR" sz="2671" dirty="0"/>
              <a:t> OCI </a:t>
            </a:r>
            <a:r>
              <a:rPr lang="pt-BR" sz="2671" dirty="0" err="1"/>
              <a:t>Provisioning</a:t>
            </a:r>
            <a:endParaRPr sz="2671" dirty="0"/>
          </a:p>
          <a:p>
            <a:pPr algn="l">
              <a:defRPr sz="3400">
                <a:latin typeface="Avenir Heavy"/>
                <a:ea typeface="Avenir Heavy"/>
                <a:cs typeface="Avenir Heavy"/>
                <a:sym typeface="Avenir Heavy"/>
              </a:defRPr>
            </a:pPr>
            <a:r>
              <a:rPr lang="pt-BR" sz="2390" b="1" dirty="0" err="1"/>
              <a:t>Main</a:t>
            </a:r>
            <a:r>
              <a:rPr lang="pt-BR" sz="2390" b="1" dirty="0"/>
              <a:t> </a:t>
            </a:r>
            <a:r>
              <a:rPr lang="pt-BR" sz="2390" b="1" dirty="0" err="1"/>
              <a:t>Components</a:t>
            </a:r>
            <a:endParaRPr sz="2390" b="1" dirty="0"/>
          </a:p>
        </p:txBody>
      </p:sp>
      <p:pic>
        <p:nvPicPr>
          <p:cNvPr id="3" name="Picture 2">
            <a:extLst>
              <a:ext uri="{FF2B5EF4-FFF2-40B4-BE49-F238E27FC236}">
                <a16:creationId xmlns:a16="http://schemas.microsoft.com/office/drawing/2014/main" id="{6B4F2150-1CFA-FC41-A27F-7A1CED7FAFD4}"/>
              </a:ext>
            </a:extLst>
          </p:cNvPr>
          <p:cNvPicPr>
            <a:picLocks noChangeAspect="1"/>
          </p:cNvPicPr>
          <p:nvPr/>
        </p:nvPicPr>
        <p:blipFill>
          <a:blip r:embed="rId4"/>
          <a:stretch>
            <a:fillRect/>
          </a:stretch>
        </p:blipFill>
        <p:spPr>
          <a:xfrm>
            <a:off x="4667892" y="1549478"/>
            <a:ext cx="7371708" cy="4684105"/>
          </a:xfrm>
          <a:prstGeom prst="rect">
            <a:avLst/>
          </a:prstGeom>
          <a:ln>
            <a:solidFill>
              <a:srgbClr val="00B050"/>
            </a:solidFill>
          </a:ln>
        </p:spPr>
      </p:pic>
      <p:sp>
        <p:nvSpPr>
          <p:cNvPr id="5" name="TextBox 4">
            <a:extLst>
              <a:ext uri="{FF2B5EF4-FFF2-40B4-BE49-F238E27FC236}">
                <a16:creationId xmlns:a16="http://schemas.microsoft.com/office/drawing/2014/main" id="{DAA749F7-A6A9-924B-BF8F-9BBA7F63B504}"/>
              </a:ext>
            </a:extLst>
          </p:cNvPr>
          <p:cNvSpPr txBox="1"/>
          <p:nvPr/>
        </p:nvSpPr>
        <p:spPr>
          <a:xfrm>
            <a:off x="-91069" y="1157307"/>
            <a:ext cx="2839822" cy="584775"/>
          </a:xfrm>
          <a:prstGeom prst="rect">
            <a:avLst/>
          </a:prstGeom>
          <a:noFill/>
        </p:spPr>
        <p:txBody>
          <a:bodyPr wrap="square" rtlCol="0">
            <a:spAutoFit/>
          </a:bodyPr>
          <a:lstStyle/>
          <a:p>
            <a:pPr algn="ctr"/>
            <a:r>
              <a:rPr lang="en-BR" sz="1600" b="1" dirty="0"/>
              <a:t>OCI Components Palette</a:t>
            </a:r>
          </a:p>
          <a:p>
            <a:pPr algn="ctr"/>
            <a:r>
              <a:rPr lang="en-BR" sz="1600" dirty="0"/>
              <a:t>Drag you objects</a:t>
            </a:r>
          </a:p>
        </p:txBody>
      </p:sp>
      <p:pic>
        <p:nvPicPr>
          <p:cNvPr id="6" name="Picture 5">
            <a:extLst>
              <a:ext uri="{FF2B5EF4-FFF2-40B4-BE49-F238E27FC236}">
                <a16:creationId xmlns:a16="http://schemas.microsoft.com/office/drawing/2014/main" id="{E6981C82-CC38-A94C-9197-CD31C56D926E}"/>
              </a:ext>
            </a:extLst>
          </p:cNvPr>
          <p:cNvPicPr>
            <a:picLocks noChangeAspect="1"/>
          </p:cNvPicPr>
          <p:nvPr/>
        </p:nvPicPr>
        <p:blipFill>
          <a:blip r:embed="rId5"/>
          <a:stretch>
            <a:fillRect/>
          </a:stretch>
        </p:blipFill>
        <p:spPr>
          <a:xfrm>
            <a:off x="448334" y="1828800"/>
            <a:ext cx="1685267" cy="5667768"/>
          </a:xfrm>
          <a:prstGeom prst="rect">
            <a:avLst/>
          </a:prstGeom>
          <a:ln>
            <a:solidFill>
              <a:schemeClr val="bg2">
                <a:lumMod val="10000"/>
              </a:schemeClr>
            </a:solidFill>
          </a:ln>
        </p:spPr>
      </p:pic>
      <p:sp>
        <p:nvSpPr>
          <p:cNvPr id="22" name="TextBox 21">
            <a:extLst>
              <a:ext uri="{FF2B5EF4-FFF2-40B4-BE49-F238E27FC236}">
                <a16:creationId xmlns:a16="http://schemas.microsoft.com/office/drawing/2014/main" id="{EFA57D66-B3A8-3546-ACCC-8F7E294F3748}"/>
              </a:ext>
            </a:extLst>
          </p:cNvPr>
          <p:cNvSpPr txBox="1"/>
          <p:nvPr/>
        </p:nvSpPr>
        <p:spPr>
          <a:xfrm>
            <a:off x="4720500" y="1185446"/>
            <a:ext cx="7319101" cy="338554"/>
          </a:xfrm>
          <a:prstGeom prst="rect">
            <a:avLst/>
          </a:prstGeom>
          <a:noFill/>
        </p:spPr>
        <p:txBody>
          <a:bodyPr wrap="square" rtlCol="0">
            <a:spAutoFit/>
          </a:bodyPr>
          <a:lstStyle/>
          <a:p>
            <a:pPr algn="ctr"/>
            <a:r>
              <a:rPr lang="en-BR" sz="1600" b="1" dirty="0"/>
              <a:t>Design Area</a:t>
            </a:r>
            <a:endParaRPr lang="en-BR" sz="1600" dirty="0"/>
          </a:p>
        </p:txBody>
      </p:sp>
      <p:cxnSp>
        <p:nvCxnSpPr>
          <p:cNvPr id="15" name="Straight Arrow Connector 14">
            <a:extLst>
              <a:ext uri="{FF2B5EF4-FFF2-40B4-BE49-F238E27FC236}">
                <a16:creationId xmlns:a16="http://schemas.microsoft.com/office/drawing/2014/main" id="{480D75A3-DC4C-0149-8F38-9E1E3C80FF7E}"/>
              </a:ext>
            </a:extLst>
          </p:cNvPr>
          <p:cNvCxnSpPr/>
          <p:nvPr/>
        </p:nvCxnSpPr>
        <p:spPr bwMode="auto">
          <a:xfrm>
            <a:off x="2438400" y="3810000"/>
            <a:ext cx="2057400" cy="0"/>
          </a:xfrm>
          <a:prstGeom prst="straightConnector1">
            <a:avLst/>
          </a:prstGeom>
          <a:noFill/>
          <a:ln w="38100"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290552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1+#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41" descr="Uma imagem contendo relógio, estrela&#10;&#10;Descrição gerada automaticamente">
            <a:extLst>
              <a:ext uri="{FF2B5EF4-FFF2-40B4-BE49-F238E27FC236}">
                <a16:creationId xmlns:a16="http://schemas.microsoft.com/office/drawing/2014/main" id="{FA54EFFD-E501-4849-B6D1-C54F5EB29D3E}"/>
              </a:ext>
            </a:extLst>
          </p:cNvPr>
          <p:cNvPicPr>
            <a:picLocks noChangeAspect="1"/>
          </p:cNvPicPr>
          <p:nvPr/>
        </p:nvPicPr>
        <p:blipFill>
          <a:blip r:embed="rId2"/>
          <a:stretch>
            <a:fillRect/>
          </a:stretch>
        </p:blipFill>
        <p:spPr>
          <a:xfrm>
            <a:off x="3176" y="4717495"/>
            <a:ext cx="12274322" cy="2141615"/>
          </a:xfrm>
          <a:prstGeom prst="rect">
            <a:avLst/>
          </a:prstGeom>
        </p:spPr>
      </p:pic>
      <p:pic>
        <p:nvPicPr>
          <p:cNvPr id="23" name="Picture 89" descr="A close up of a coral&#10;&#10;Description automatically generated">
            <a:extLst>
              <a:ext uri="{FF2B5EF4-FFF2-40B4-BE49-F238E27FC236}">
                <a16:creationId xmlns:a16="http://schemas.microsoft.com/office/drawing/2014/main" id="{9D7F2FCC-85F4-0C46-95CB-679F8A3282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726" y="5831484"/>
            <a:ext cx="962991" cy="804199"/>
          </a:xfrm>
          <a:prstGeom prst="rect">
            <a:avLst/>
          </a:prstGeom>
        </p:spPr>
      </p:pic>
      <p:pic>
        <p:nvPicPr>
          <p:cNvPr id="24" name="Picture 89" descr="A close up of a coral&#10;&#10;Description automatically generated">
            <a:extLst>
              <a:ext uri="{FF2B5EF4-FFF2-40B4-BE49-F238E27FC236}">
                <a16:creationId xmlns:a16="http://schemas.microsoft.com/office/drawing/2014/main" id="{F3FF25E4-C6D7-7947-A470-98137BCC02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852" y="5870008"/>
            <a:ext cx="962991" cy="804199"/>
          </a:xfrm>
          <a:prstGeom prst="rect">
            <a:avLst/>
          </a:prstGeom>
        </p:spPr>
      </p:pic>
      <p:sp>
        <p:nvSpPr>
          <p:cNvPr id="28" name="Infraestrutura como Código (IaaC)…">
            <a:extLst>
              <a:ext uri="{FF2B5EF4-FFF2-40B4-BE49-F238E27FC236}">
                <a16:creationId xmlns:a16="http://schemas.microsoft.com/office/drawing/2014/main" id="{B8B9BA37-726B-A842-BDE5-CEC5A1B734F6}"/>
              </a:ext>
            </a:extLst>
          </p:cNvPr>
          <p:cNvSpPr txBox="1"/>
          <p:nvPr/>
        </p:nvSpPr>
        <p:spPr>
          <a:xfrm>
            <a:off x="462730" y="266674"/>
            <a:ext cx="8681670" cy="851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0" tIns="35710" rIns="35710" bIns="35710">
            <a:spAutoFit/>
          </a:bodyPr>
          <a:lstStyle/>
          <a:p>
            <a:pPr algn="l">
              <a:defRPr sz="3800">
                <a:latin typeface="Avenir Heavy"/>
                <a:ea typeface="Avenir Heavy"/>
                <a:cs typeface="Avenir Heavy"/>
                <a:sym typeface="Avenir Heavy"/>
              </a:defRPr>
            </a:pPr>
            <a:r>
              <a:rPr lang="pt-BR" sz="2671" dirty="0"/>
              <a:t>OKIT – </a:t>
            </a:r>
            <a:r>
              <a:rPr lang="pt-BR" sz="2671" dirty="0" err="1"/>
              <a:t>Low</a:t>
            </a:r>
            <a:r>
              <a:rPr lang="pt-BR" sz="2671" dirty="0"/>
              <a:t> </a:t>
            </a:r>
            <a:r>
              <a:rPr lang="pt-BR" sz="2671" dirty="0" err="1"/>
              <a:t>Code</a:t>
            </a:r>
            <a:r>
              <a:rPr lang="pt-BR" sz="2671" dirty="0"/>
              <a:t> OCI </a:t>
            </a:r>
            <a:r>
              <a:rPr lang="pt-BR" sz="2671" dirty="0" err="1"/>
              <a:t>Provisioning</a:t>
            </a:r>
            <a:endParaRPr sz="2671" dirty="0"/>
          </a:p>
          <a:p>
            <a:pPr algn="l">
              <a:defRPr sz="3400">
                <a:latin typeface="Avenir Heavy"/>
                <a:ea typeface="Avenir Heavy"/>
                <a:cs typeface="Avenir Heavy"/>
                <a:sym typeface="Avenir Heavy"/>
              </a:defRPr>
            </a:pPr>
            <a:r>
              <a:rPr lang="pt-BR" sz="2390" b="1" dirty="0" err="1"/>
              <a:t>Main</a:t>
            </a:r>
            <a:r>
              <a:rPr lang="pt-BR" sz="2390" b="1" dirty="0"/>
              <a:t> </a:t>
            </a:r>
            <a:r>
              <a:rPr lang="pt-BR" sz="2390" b="1" dirty="0" err="1"/>
              <a:t>Components</a:t>
            </a:r>
            <a:endParaRPr sz="2390" b="1" dirty="0"/>
          </a:p>
        </p:txBody>
      </p:sp>
      <p:pic>
        <p:nvPicPr>
          <p:cNvPr id="4" name="Picture 3">
            <a:extLst>
              <a:ext uri="{FF2B5EF4-FFF2-40B4-BE49-F238E27FC236}">
                <a16:creationId xmlns:a16="http://schemas.microsoft.com/office/drawing/2014/main" id="{D7FE2C2A-08C4-7942-AB6D-602F86F67CDC}"/>
              </a:ext>
            </a:extLst>
          </p:cNvPr>
          <p:cNvPicPr>
            <a:picLocks noChangeAspect="1"/>
          </p:cNvPicPr>
          <p:nvPr/>
        </p:nvPicPr>
        <p:blipFill>
          <a:blip r:embed="rId4"/>
          <a:stretch>
            <a:fillRect/>
          </a:stretch>
        </p:blipFill>
        <p:spPr>
          <a:xfrm>
            <a:off x="8912106" y="838200"/>
            <a:ext cx="3127494" cy="6858000"/>
          </a:xfrm>
          <a:prstGeom prst="rect">
            <a:avLst/>
          </a:prstGeom>
          <a:ln>
            <a:solidFill>
              <a:srgbClr val="002060"/>
            </a:solidFill>
          </a:ln>
        </p:spPr>
      </p:pic>
      <p:pic>
        <p:nvPicPr>
          <p:cNvPr id="6" name="Picture 5">
            <a:extLst>
              <a:ext uri="{FF2B5EF4-FFF2-40B4-BE49-F238E27FC236}">
                <a16:creationId xmlns:a16="http://schemas.microsoft.com/office/drawing/2014/main" id="{B8C8EB9C-3838-6C4A-AE1C-CA1F6B0B4208}"/>
              </a:ext>
            </a:extLst>
          </p:cNvPr>
          <p:cNvPicPr>
            <a:picLocks noChangeAspect="1"/>
          </p:cNvPicPr>
          <p:nvPr/>
        </p:nvPicPr>
        <p:blipFill>
          <a:blip r:embed="rId5"/>
          <a:stretch>
            <a:fillRect/>
          </a:stretch>
        </p:blipFill>
        <p:spPr>
          <a:xfrm>
            <a:off x="152401" y="1147379"/>
            <a:ext cx="7113159" cy="4684105"/>
          </a:xfrm>
          <a:prstGeom prst="rect">
            <a:avLst/>
          </a:prstGeom>
          <a:ln>
            <a:solidFill>
              <a:schemeClr val="bg2">
                <a:lumMod val="10000"/>
              </a:schemeClr>
            </a:solidFill>
          </a:ln>
        </p:spPr>
      </p:pic>
      <p:sp>
        <p:nvSpPr>
          <p:cNvPr id="12" name="TextBox 11">
            <a:extLst>
              <a:ext uri="{FF2B5EF4-FFF2-40B4-BE49-F238E27FC236}">
                <a16:creationId xmlns:a16="http://schemas.microsoft.com/office/drawing/2014/main" id="{2E82504C-9751-7342-A121-09A3B36A1CFD}"/>
              </a:ext>
            </a:extLst>
          </p:cNvPr>
          <p:cNvSpPr txBox="1"/>
          <p:nvPr/>
        </p:nvSpPr>
        <p:spPr>
          <a:xfrm>
            <a:off x="8912106" y="499646"/>
            <a:ext cx="3127494" cy="338554"/>
          </a:xfrm>
          <a:prstGeom prst="rect">
            <a:avLst/>
          </a:prstGeom>
          <a:noFill/>
        </p:spPr>
        <p:txBody>
          <a:bodyPr wrap="square" rtlCol="0">
            <a:spAutoFit/>
          </a:bodyPr>
          <a:lstStyle/>
          <a:p>
            <a:pPr algn="ctr"/>
            <a:r>
              <a:rPr lang="en-BR" sz="1600" b="1" dirty="0"/>
              <a:t>Object Propperties</a:t>
            </a:r>
            <a:endParaRPr lang="en-BR" sz="1600" dirty="0"/>
          </a:p>
        </p:txBody>
      </p:sp>
      <p:cxnSp>
        <p:nvCxnSpPr>
          <p:cNvPr id="8" name="Straight Arrow Connector 7">
            <a:extLst>
              <a:ext uri="{FF2B5EF4-FFF2-40B4-BE49-F238E27FC236}">
                <a16:creationId xmlns:a16="http://schemas.microsoft.com/office/drawing/2014/main" id="{BE2DE070-F5FC-D441-B134-4506454D45C3}"/>
              </a:ext>
            </a:extLst>
          </p:cNvPr>
          <p:cNvCxnSpPr/>
          <p:nvPr/>
        </p:nvCxnSpPr>
        <p:spPr bwMode="auto">
          <a:xfrm flipV="1">
            <a:off x="6781800" y="1905000"/>
            <a:ext cx="1981200" cy="1219200"/>
          </a:xfrm>
          <a:prstGeom prst="straightConnector1">
            <a:avLst/>
          </a:prstGeom>
          <a:noFill/>
          <a:ln w="57150" cap="flat" cmpd="sng" algn="ctr">
            <a:solidFill>
              <a:schemeClr val="accent1"/>
            </a:solidFill>
            <a:prstDash val="solid"/>
            <a:round/>
            <a:headEnd type="none" w="sm" len="sm"/>
            <a:tailEnd type="triangle"/>
          </a:ln>
          <a:effectLst/>
        </p:spPr>
      </p:cxnSp>
    </p:spTree>
    <p:extLst>
      <p:ext uri="{BB962C8B-B14F-4D97-AF65-F5344CB8AC3E}">
        <p14:creationId xmlns:p14="http://schemas.microsoft.com/office/powerpoint/2010/main" val="23999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41" descr="Uma imagem contendo relógio, estrela&#10;&#10;Descrição gerada automaticamente">
            <a:extLst>
              <a:ext uri="{FF2B5EF4-FFF2-40B4-BE49-F238E27FC236}">
                <a16:creationId xmlns:a16="http://schemas.microsoft.com/office/drawing/2014/main" id="{FA54EFFD-E501-4849-B6D1-C54F5EB29D3E}"/>
              </a:ext>
            </a:extLst>
          </p:cNvPr>
          <p:cNvPicPr>
            <a:picLocks noChangeAspect="1"/>
          </p:cNvPicPr>
          <p:nvPr/>
        </p:nvPicPr>
        <p:blipFill>
          <a:blip r:embed="rId2"/>
          <a:stretch>
            <a:fillRect/>
          </a:stretch>
        </p:blipFill>
        <p:spPr>
          <a:xfrm>
            <a:off x="3176" y="4717495"/>
            <a:ext cx="12274322" cy="2141615"/>
          </a:xfrm>
          <a:prstGeom prst="rect">
            <a:avLst/>
          </a:prstGeom>
        </p:spPr>
      </p:pic>
      <p:pic>
        <p:nvPicPr>
          <p:cNvPr id="23" name="Picture 89" descr="A close up of a coral&#10;&#10;Description automatically generated">
            <a:extLst>
              <a:ext uri="{FF2B5EF4-FFF2-40B4-BE49-F238E27FC236}">
                <a16:creationId xmlns:a16="http://schemas.microsoft.com/office/drawing/2014/main" id="{9D7F2FCC-85F4-0C46-95CB-679F8A3282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726" y="5831484"/>
            <a:ext cx="962991" cy="804199"/>
          </a:xfrm>
          <a:prstGeom prst="rect">
            <a:avLst/>
          </a:prstGeom>
        </p:spPr>
      </p:pic>
      <p:pic>
        <p:nvPicPr>
          <p:cNvPr id="24" name="Picture 89" descr="A close up of a coral&#10;&#10;Description automatically generated">
            <a:extLst>
              <a:ext uri="{FF2B5EF4-FFF2-40B4-BE49-F238E27FC236}">
                <a16:creationId xmlns:a16="http://schemas.microsoft.com/office/drawing/2014/main" id="{F3FF25E4-C6D7-7947-A470-98137BCC02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852" y="5870008"/>
            <a:ext cx="962991" cy="804199"/>
          </a:xfrm>
          <a:prstGeom prst="rect">
            <a:avLst/>
          </a:prstGeom>
        </p:spPr>
      </p:pic>
      <p:sp>
        <p:nvSpPr>
          <p:cNvPr id="28" name="Infraestrutura como Código (IaaC)…">
            <a:extLst>
              <a:ext uri="{FF2B5EF4-FFF2-40B4-BE49-F238E27FC236}">
                <a16:creationId xmlns:a16="http://schemas.microsoft.com/office/drawing/2014/main" id="{B8B9BA37-726B-A842-BDE5-CEC5A1B734F6}"/>
              </a:ext>
            </a:extLst>
          </p:cNvPr>
          <p:cNvSpPr txBox="1"/>
          <p:nvPr/>
        </p:nvSpPr>
        <p:spPr>
          <a:xfrm>
            <a:off x="462730" y="266674"/>
            <a:ext cx="8681670" cy="851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0" tIns="35710" rIns="35710" bIns="35710">
            <a:spAutoFit/>
          </a:bodyPr>
          <a:lstStyle/>
          <a:p>
            <a:pPr algn="l">
              <a:defRPr sz="3800">
                <a:latin typeface="Avenir Heavy"/>
                <a:ea typeface="Avenir Heavy"/>
                <a:cs typeface="Avenir Heavy"/>
                <a:sym typeface="Avenir Heavy"/>
              </a:defRPr>
            </a:pPr>
            <a:r>
              <a:rPr lang="pt-BR" sz="2671" dirty="0"/>
              <a:t>OKIT – </a:t>
            </a:r>
            <a:r>
              <a:rPr lang="pt-BR" sz="2671" dirty="0" err="1"/>
              <a:t>Low</a:t>
            </a:r>
            <a:r>
              <a:rPr lang="pt-BR" sz="2671" dirty="0"/>
              <a:t> </a:t>
            </a:r>
            <a:r>
              <a:rPr lang="pt-BR" sz="2671" dirty="0" err="1"/>
              <a:t>Code</a:t>
            </a:r>
            <a:r>
              <a:rPr lang="pt-BR" sz="2671" dirty="0"/>
              <a:t> OCI </a:t>
            </a:r>
            <a:r>
              <a:rPr lang="pt-BR" sz="2671" dirty="0" err="1"/>
              <a:t>Provisioning</a:t>
            </a:r>
            <a:endParaRPr sz="2671" dirty="0"/>
          </a:p>
          <a:p>
            <a:pPr algn="l">
              <a:defRPr sz="3400">
                <a:latin typeface="Avenir Heavy"/>
                <a:ea typeface="Avenir Heavy"/>
                <a:cs typeface="Avenir Heavy"/>
                <a:sym typeface="Avenir Heavy"/>
              </a:defRPr>
            </a:pPr>
            <a:r>
              <a:rPr lang="pt-BR" sz="2390" b="1" dirty="0" err="1"/>
              <a:t>Main</a:t>
            </a:r>
            <a:r>
              <a:rPr lang="pt-BR" sz="2390" b="1" dirty="0"/>
              <a:t> </a:t>
            </a:r>
            <a:r>
              <a:rPr lang="pt-BR" sz="2390" b="1" dirty="0" err="1"/>
              <a:t>Components</a:t>
            </a:r>
            <a:endParaRPr sz="2390" b="1" dirty="0"/>
          </a:p>
        </p:txBody>
      </p:sp>
      <p:pic>
        <p:nvPicPr>
          <p:cNvPr id="5" name="Picture 4">
            <a:extLst>
              <a:ext uri="{FF2B5EF4-FFF2-40B4-BE49-F238E27FC236}">
                <a16:creationId xmlns:a16="http://schemas.microsoft.com/office/drawing/2014/main" id="{6F3AEC6D-FCD1-BA48-A2F7-0A88198693B2}"/>
              </a:ext>
            </a:extLst>
          </p:cNvPr>
          <p:cNvPicPr>
            <a:picLocks noChangeAspect="1"/>
          </p:cNvPicPr>
          <p:nvPr/>
        </p:nvPicPr>
        <p:blipFill>
          <a:blip r:embed="rId4"/>
          <a:stretch>
            <a:fillRect/>
          </a:stretch>
        </p:blipFill>
        <p:spPr>
          <a:xfrm>
            <a:off x="533400" y="1246771"/>
            <a:ext cx="3848100" cy="5041900"/>
          </a:xfrm>
          <a:prstGeom prst="rect">
            <a:avLst/>
          </a:prstGeom>
          <a:ln>
            <a:solidFill>
              <a:schemeClr val="bg2">
                <a:lumMod val="10000"/>
              </a:schemeClr>
            </a:solidFill>
          </a:ln>
        </p:spPr>
      </p:pic>
      <p:sp>
        <p:nvSpPr>
          <p:cNvPr id="10" name="TextBox 9">
            <a:extLst>
              <a:ext uri="{FF2B5EF4-FFF2-40B4-BE49-F238E27FC236}">
                <a16:creationId xmlns:a16="http://schemas.microsoft.com/office/drawing/2014/main" id="{17E08F33-3371-D44E-B17B-1DA2311FB252}"/>
              </a:ext>
            </a:extLst>
          </p:cNvPr>
          <p:cNvSpPr txBox="1"/>
          <p:nvPr/>
        </p:nvSpPr>
        <p:spPr>
          <a:xfrm>
            <a:off x="7315612" y="5305111"/>
            <a:ext cx="2839822" cy="584775"/>
          </a:xfrm>
          <a:prstGeom prst="rect">
            <a:avLst/>
          </a:prstGeom>
          <a:solidFill>
            <a:srgbClr val="FF0000"/>
          </a:solidFill>
          <a:ln>
            <a:solidFill>
              <a:schemeClr val="accent1"/>
            </a:solidFill>
          </a:ln>
        </p:spPr>
        <p:txBody>
          <a:bodyPr wrap="square" rtlCol="0">
            <a:spAutoFit/>
          </a:bodyPr>
          <a:lstStyle/>
          <a:p>
            <a:pPr algn="ctr"/>
            <a:r>
              <a:rPr lang="en-BR" sz="1600" b="1" dirty="0">
                <a:solidFill>
                  <a:srgbClr val="FFFF00"/>
                </a:solidFill>
              </a:rPr>
              <a:t>OCI Resource Manager</a:t>
            </a:r>
          </a:p>
          <a:p>
            <a:pPr algn="ctr"/>
            <a:r>
              <a:rPr lang="en-BR" sz="1600" dirty="0">
                <a:solidFill>
                  <a:srgbClr val="FFFF00"/>
                </a:solidFill>
              </a:rPr>
              <a:t>Stack</a:t>
            </a:r>
          </a:p>
        </p:txBody>
      </p:sp>
      <p:pic>
        <p:nvPicPr>
          <p:cNvPr id="11" name="Terraform_PrimaryLogo_FullColor.png" descr="Terraform_PrimaryLogo_FullColor.png">
            <a:extLst>
              <a:ext uri="{FF2B5EF4-FFF2-40B4-BE49-F238E27FC236}">
                <a16:creationId xmlns:a16="http://schemas.microsoft.com/office/drawing/2014/main" id="{6344CB10-FDBD-CF41-8F93-B704FBAC73D3}"/>
              </a:ext>
            </a:extLst>
          </p:cNvPr>
          <p:cNvPicPr>
            <a:picLocks noChangeAspect="1"/>
          </p:cNvPicPr>
          <p:nvPr/>
        </p:nvPicPr>
        <p:blipFill>
          <a:blip r:embed="rId5"/>
          <a:stretch>
            <a:fillRect/>
          </a:stretch>
        </p:blipFill>
        <p:spPr>
          <a:xfrm>
            <a:off x="7523554" y="2206432"/>
            <a:ext cx="2423938" cy="837361"/>
          </a:xfrm>
          <a:prstGeom prst="rect">
            <a:avLst/>
          </a:prstGeom>
          <a:ln w="12700">
            <a:miter lim="400000"/>
          </a:ln>
          <a:effectLst>
            <a:outerShdw blurRad="127000" dist="76200" dir="2700000" rotWithShape="0">
              <a:srgbClr val="000000">
                <a:alpha val="75000"/>
              </a:srgbClr>
            </a:outerShdw>
          </a:effectLst>
        </p:spPr>
      </p:pic>
      <p:pic>
        <p:nvPicPr>
          <p:cNvPr id="12" name="ansyble.png" descr="ansyble.png">
            <a:extLst>
              <a:ext uri="{FF2B5EF4-FFF2-40B4-BE49-F238E27FC236}">
                <a16:creationId xmlns:a16="http://schemas.microsoft.com/office/drawing/2014/main" id="{4E3623C8-F6B4-AA4E-A5FF-25290072E556}"/>
              </a:ext>
            </a:extLst>
          </p:cNvPr>
          <p:cNvPicPr>
            <a:picLocks noChangeAspect="1"/>
          </p:cNvPicPr>
          <p:nvPr/>
        </p:nvPicPr>
        <p:blipFill>
          <a:blip r:embed="rId6"/>
          <a:stretch>
            <a:fillRect/>
          </a:stretch>
        </p:blipFill>
        <p:spPr>
          <a:xfrm>
            <a:off x="7918483" y="3272392"/>
            <a:ext cx="1634083" cy="1296892"/>
          </a:xfrm>
          <a:prstGeom prst="rect">
            <a:avLst/>
          </a:prstGeom>
          <a:ln w="12700">
            <a:miter lim="400000"/>
          </a:ln>
          <a:effectLst>
            <a:outerShdw blurRad="127000" dist="76200" dir="2700000" rotWithShape="0">
              <a:srgbClr val="000000">
                <a:alpha val="75000"/>
              </a:srgbClr>
            </a:outerShdw>
          </a:effectLst>
        </p:spPr>
      </p:pic>
      <p:sp>
        <p:nvSpPr>
          <p:cNvPr id="13" name="TextBox 12">
            <a:extLst>
              <a:ext uri="{FF2B5EF4-FFF2-40B4-BE49-F238E27FC236}">
                <a16:creationId xmlns:a16="http://schemas.microsoft.com/office/drawing/2014/main" id="{84DBE387-4AB1-B746-B898-2DD983359FB0}"/>
              </a:ext>
            </a:extLst>
          </p:cNvPr>
          <p:cNvSpPr txBox="1"/>
          <p:nvPr/>
        </p:nvSpPr>
        <p:spPr>
          <a:xfrm>
            <a:off x="7315612" y="1551454"/>
            <a:ext cx="2839822" cy="338554"/>
          </a:xfrm>
          <a:prstGeom prst="rect">
            <a:avLst/>
          </a:prstGeom>
          <a:noFill/>
        </p:spPr>
        <p:txBody>
          <a:bodyPr wrap="square" rtlCol="0">
            <a:spAutoFit/>
          </a:bodyPr>
          <a:lstStyle/>
          <a:p>
            <a:pPr algn="ctr"/>
            <a:r>
              <a:rPr lang="en-BR" sz="1600" b="1" dirty="0"/>
              <a:t>Script Output Options</a:t>
            </a:r>
          </a:p>
        </p:txBody>
      </p:sp>
    </p:spTree>
    <p:extLst>
      <p:ext uri="{BB962C8B-B14F-4D97-AF65-F5344CB8AC3E}">
        <p14:creationId xmlns:p14="http://schemas.microsoft.com/office/powerpoint/2010/main" val="193875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BE0C8-D40B-154A-8282-460433F238A5}"/>
              </a:ext>
            </a:extLst>
          </p:cNvPr>
          <p:cNvSpPr>
            <a:spLocks noGrp="1"/>
          </p:cNvSpPr>
          <p:nvPr>
            <p:ph type="title"/>
          </p:nvPr>
        </p:nvSpPr>
        <p:spPr>
          <a:xfrm>
            <a:off x="838200" y="365126"/>
            <a:ext cx="10515600" cy="706930"/>
          </a:xfrm>
        </p:spPr>
        <p:txBody>
          <a:bodyPr/>
          <a:lstStyle/>
          <a:p>
            <a:r>
              <a:rPr lang="en-BR" sz="3600"/>
              <a:t>Outras Fontes de Referência …</a:t>
            </a:r>
          </a:p>
        </p:txBody>
      </p:sp>
      <p:sp>
        <p:nvSpPr>
          <p:cNvPr id="3" name="TextBox 2">
            <a:extLst>
              <a:ext uri="{FF2B5EF4-FFF2-40B4-BE49-F238E27FC236}">
                <a16:creationId xmlns:a16="http://schemas.microsoft.com/office/drawing/2014/main" id="{C7A301D2-DFBC-E94F-9B94-F0FD3F21F94F}"/>
              </a:ext>
            </a:extLst>
          </p:cNvPr>
          <p:cNvSpPr txBox="1"/>
          <p:nvPr/>
        </p:nvSpPr>
        <p:spPr>
          <a:xfrm>
            <a:off x="64649" y="1470885"/>
            <a:ext cx="8646899" cy="3108543"/>
          </a:xfrm>
          <a:prstGeom prst="rect">
            <a:avLst/>
          </a:prstGeom>
          <a:noFill/>
        </p:spPr>
        <p:txBody>
          <a:bodyPr wrap="square" rtlCol="0">
            <a:spAutoFit/>
          </a:bodyPr>
          <a:lstStyle/>
          <a:p>
            <a:r>
              <a:rPr lang="en-US" sz="1600" b="1" dirty="0"/>
              <a:t>Terraform Changelog </a:t>
            </a:r>
            <a:endParaRPr lang="en-US" sz="1600" dirty="0"/>
          </a:p>
          <a:p>
            <a:r>
              <a:rPr lang="en-US" sz="1600" dirty="0"/>
              <a:t>https://</a:t>
            </a:r>
            <a:r>
              <a:rPr lang="en-US" sz="1600" dirty="0" err="1"/>
              <a:t>github.com</a:t>
            </a:r>
            <a:r>
              <a:rPr lang="en-US" sz="1600" dirty="0"/>
              <a:t>/</a:t>
            </a:r>
            <a:r>
              <a:rPr lang="en-US" sz="1600" dirty="0" err="1"/>
              <a:t>hashicorp</a:t>
            </a:r>
            <a:r>
              <a:rPr lang="en-US" sz="1600" dirty="0"/>
              <a:t>/terraform/blob/master/</a:t>
            </a:r>
            <a:r>
              <a:rPr lang="en-US" sz="1600" dirty="0" err="1"/>
              <a:t>CHANGELOG.md</a:t>
            </a:r>
            <a:r>
              <a:rPr lang="en-US" sz="1600" dirty="0"/>
              <a:t> </a:t>
            </a:r>
          </a:p>
          <a:p>
            <a:endParaRPr lang="en-BR" sz="1600" dirty="0"/>
          </a:p>
          <a:p>
            <a:r>
              <a:rPr lang="en-BR" sz="1600" b="1" dirty="0"/>
              <a:t>OCI Resource Manager </a:t>
            </a:r>
          </a:p>
          <a:p>
            <a:r>
              <a:rPr lang="en-US" sz="1600" dirty="0">
                <a:hlinkClick r:id="rId2"/>
              </a:rPr>
              <a:t>https://docs.cloud.oracle.com/en-us/iaas/Content/ResourceManager/Concepts/resourcemanager.htm</a:t>
            </a:r>
            <a:endParaRPr lang="en-US" sz="1600" dirty="0"/>
          </a:p>
          <a:p>
            <a:r>
              <a:rPr lang="en-US" sz="1600" dirty="0">
                <a:hlinkClick r:id="rId3"/>
              </a:rPr>
              <a:t>https://www.youtube.com/watch?v=btnRgK36LnE</a:t>
            </a:r>
            <a:endParaRPr lang="en-US" sz="1600" dirty="0"/>
          </a:p>
          <a:p>
            <a:r>
              <a:rPr lang="en-US" sz="1600" dirty="0">
                <a:hlinkClick r:id="rId4"/>
              </a:rPr>
              <a:t>https://www.youtube.com/watch?v=HTQrefUMUO8</a:t>
            </a:r>
            <a:endParaRPr lang="en-US" sz="1600" dirty="0"/>
          </a:p>
          <a:p>
            <a:endParaRPr lang="en-US" sz="1600" dirty="0"/>
          </a:p>
          <a:p>
            <a:r>
              <a:rPr lang="en-US" sz="1600" b="1" dirty="0" err="1"/>
              <a:t>HashiCorp</a:t>
            </a:r>
            <a:r>
              <a:rPr lang="en-US" sz="1600" b="1" dirty="0"/>
              <a:t> Terraform to Provision &amp; Manage Oracle Cloud</a:t>
            </a:r>
            <a:endParaRPr lang="en-US" sz="1600" dirty="0"/>
          </a:p>
          <a:p>
            <a:r>
              <a:rPr lang="en-US" sz="1600" dirty="0">
                <a:hlinkClick r:id="rId5"/>
              </a:rPr>
              <a:t>https://www.youtube.com/watch?v=uouH40c1ugk</a:t>
            </a:r>
            <a:endParaRPr lang="en-US" sz="1600" dirty="0"/>
          </a:p>
          <a:p>
            <a:endParaRPr lang="en-US" sz="1600" dirty="0"/>
          </a:p>
          <a:p>
            <a:endParaRPr lang="en-BR" sz="1600" dirty="0"/>
          </a:p>
        </p:txBody>
      </p:sp>
      <p:pic>
        <p:nvPicPr>
          <p:cNvPr id="4" name="Picture 3">
            <a:extLst>
              <a:ext uri="{FF2B5EF4-FFF2-40B4-BE49-F238E27FC236}">
                <a16:creationId xmlns:a16="http://schemas.microsoft.com/office/drawing/2014/main" id="{1C141DE4-79CB-4D4D-AF66-3C10F477B6B8}"/>
              </a:ext>
            </a:extLst>
          </p:cNvPr>
          <p:cNvPicPr>
            <a:picLocks noChangeAspect="1"/>
          </p:cNvPicPr>
          <p:nvPr/>
        </p:nvPicPr>
        <p:blipFill>
          <a:blip r:embed="rId6"/>
          <a:stretch>
            <a:fillRect/>
          </a:stretch>
        </p:blipFill>
        <p:spPr>
          <a:xfrm>
            <a:off x="8911275" y="1978591"/>
            <a:ext cx="3280725" cy="4258277"/>
          </a:xfrm>
          <a:prstGeom prst="rect">
            <a:avLst/>
          </a:prstGeom>
          <a:ln>
            <a:solidFill>
              <a:schemeClr val="bg2">
                <a:lumMod val="10000"/>
              </a:schemeClr>
            </a:solidFill>
          </a:ln>
        </p:spPr>
      </p:pic>
    </p:spTree>
    <p:extLst>
      <p:ext uri="{BB962C8B-B14F-4D97-AF65-F5344CB8AC3E}">
        <p14:creationId xmlns:p14="http://schemas.microsoft.com/office/powerpoint/2010/main" val="205755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5453D78-CA1A-C64F-B46B-257AFFF06F89}"/>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5" name="Slide Number Placeholder 4">
            <a:extLst>
              <a:ext uri="{FF2B5EF4-FFF2-40B4-BE49-F238E27FC236}">
                <a16:creationId xmlns:a16="http://schemas.microsoft.com/office/drawing/2014/main" id="{C107636D-8A61-2543-A2F7-C092A30C4463}"/>
              </a:ext>
            </a:extLst>
          </p:cNvPr>
          <p:cNvSpPr>
            <a:spLocks noGrp="1"/>
          </p:cNvSpPr>
          <p:nvPr>
            <p:ph type="sldNum" sz="quarter" idx="11"/>
          </p:nvPr>
        </p:nvSpPr>
        <p:spPr/>
        <p:txBody>
          <a:bodyPr/>
          <a:lstStyle/>
          <a:p>
            <a:fld id="{7C371504-33D9-B044-8C50-620C44A06CB1}" type="slidenum">
              <a:rPr lang="en-US" smtClean="0"/>
              <a:pPr/>
              <a:t>3</a:t>
            </a:fld>
            <a:endParaRPr lang="en-US" dirty="0"/>
          </a:p>
        </p:txBody>
      </p:sp>
      <p:sp>
        <p:nvSpPr>
          <p:cNvPr id="7" name="TextBox 6">
            <a:extLst>
              <a:ext uri="{FF2B5EF4-FFF2-40B4-BE49-F238E27FC236}">
                <a16:creationId xmlns:a16="http://schemas.microsoft.com/office/drawing/2014/main" id="{948DBF15-C129-0E43-9B8D-DBFFC7DBF905}"/>
              </a:ext>
            </a:extLst>
          </p:cNvPr>
          <p:cNvSpPr txBox="1"/>
          <p:nvPr/>
        </p:nvSpPr>
        <p:spPr>
          <a:xfrm>
            <a:off x="483476" y="472967"/>
            <a:ext cx="10983310" cy="830997"/>
          </a:xfrm>
          <a:prstGeom prst="rect">
            <a:avLst/>
          </a:prstGeom>
          <a:noFill/>
        </p:spPr>
        <p:txBody>
          <a:bodyPr wrap="square" rtlCol="0">
            <a:spAutoFit/>
          </a:bodyPr>
          <a:lstStyle/>
          <a:p>
            <a:r>
              <a:rPr lang="en-US" sz="2400" b="1" dirty="0" err="1"/>
              <a:t>Infraestrutura</a:t>
            </a:r>
            <a:r>
              <a:rPr lang="en-US" sz="2400" b="1" dirty="0"/>
              <a:t> </a:t>
            </a:r>
            <a:r>
              <a:rPr lang="en-US" sz="2400" b="1" dirty="0" err="1"/>
              <a:t>como</a:t>
            </a:r>
            <a:r>
              <a:rPr lang="en-US" sz="2400" b="1" dirty="0"/>
              <a:t> Código (</a:t>
            </a:r>
            <a:r>
              <a:rPr lang="en-US" sz="2400" b="1" dirty="0" err="1"/>
              <a:t>IaC</a:t>
            </a:r>
            <a:r>
              <a:rPr lang="en-US" sz="2400" b="1" dirty="0"/>
              <a:t>)</a:t>
            </a:r>
            <a:endParaRPr lang="en-US" sz="2400" dirty="0"/>
          </a:p>
          <a:p>
            <a:r>
              <a:rPr lang="en-US" sz="2400" b="1" dirty="0"/>
              <a:t>Por </a:t>
            </a:r>
            <a:r>
              <a:rPr lang="en-US" sz="2400" b="1" dirty="0" err="1"/>
              <a:t>quê</a:t>
            </a:r>
            <a:r>
              <a:rPr lang="en-US" sz="2400" b="1" dirty="0"/>
              <a:t> </a:t>
            </a:r>
            <a:r>
              <a:rPr lang="en-US" sz="2400" b="1" dirty="0" err="1"/>
              <a:t>você</a:t>
            </a:r>
            <a:r>
              <a:rPr lang="en-US" sz="2400" b="1" dirty="0"/>
              <a:t> </a:t>
            </a:r>
            <a:r>
              <a:rPr lang="en-US" sz="2400" b="1" dirty="0" err="1"/>
              <a:t>precisa</a:t>
            </a:r>
            <a:r>
              <a:rPr lang="en-US" sz="2400" b="1" dirty="0"/>
              <a:t> </a:t>
            </a:r>
            <a:r>
              <a:rPr lang="en-US" sz="2400" b="1" dirty="0" err="1"/>
              <a:t>dela</a:t>
            </a:r>
            <a:r>
              <a:rPr lang="en-US" sz="2400" b="1" dirty="0"/>
              <a:t> </a:t>
            </a:r>
            <a:r>
              <a:rPr lang="en-US" sz="2400" b="1" dirty="0" err="1"/>
              <a:t>na</a:t>
            </a:r>
            <a:r>
              <a:rPr lang="en-US" sz="2400" b="1" dirty="0"/>
              <a:t> </a:t>
            </a:r>
            <a:r>
              <a:rPr lang="en-US" sz="2400" b="1" dirty="0" err="1"/>
              <a:t>sua</a:t>
            </a:r>
            <a:r>
              <a:rPr lang="en-US" sz="2400" b="1" dirty="0"/>
              <a:t> </a:t>
            </a:r>
            <a:r>
              <a:rPr lang="en-US" sz="2400" b="1" dirty="0" err="1"/>
              <a:t>vida</a:t>
            </a:r>
            <a:r>
              <a:rPr lang="en-US" sz="2400" b="1" dirty="0"/>
              <a:t> ?</a:t>
            </a:r>
            <a:endParaRPr lang="en-US" sz="2400" dirty="0"/>
          </a:p>
        </p:txBody>
      </p:sp>
      <p:sp>
        <p:nvSpPr>
          <p:cNvPr id="8" name="TextBox 7">
            <a:extLst>
              <a:ext uri="{FF2B5EF4-FFF2-40B4-BE49-F238E27FC236}">
                <a16:creationId xmlns:a16="http://schemas.microsoft.com/office/drawing/2014/main" id="{616D6893-4C78-9D41-95F3-288527366D8C}"/>
              </a:ext>
            </a:extLst>
          </p:cNvPr>
          <p:cNvSpPr txBox="1"/>
          <p:nvPr/>
        </p:nvSpPr>
        <p:spPr>
          <a:xfrm>
            <a:off x="446689" y="1986453"/>
            <a:ext cx="7945821" cy="1477328"/>
          </a:xfrm>
          <a:prstGeom prst="rect">
            <a:avLst/>
          </a:prstGeom>
          <a:noFill/>
        </p:spPr>
        <p:txBody>
          <a:bodyPr wrap="square" rtlCol="0">
            <a:spAutoFit/>
          </a:bodyPr>
          <a:lstStyle/>
          <a:p>
            <a:pPr algn="just"/>
            <a:r>
              <a:rPr lang="en-US" b="1" dirty="0" err="1"/>
              <a:t>Gerenciamento</a:t>
            </a:r>
            <a:r>
              <a:rPr lang="en-US" b="1" dirty="0"/>
              <a:t> de </a:t>
            </a:r>
            <a:r>
              <a:rPr lang="en-US" b="1" dirty="0" err="1"/>
              <a:t>Configuração</a:t>
            </a:r>
            <a:r>
              <a:rPr lang="en-US" dirty="0"/>
              <a:t>: Como </a:t>
            </a:r>
            <a:r>
              <a:rPr lang="en-US" dirty="0" err="1"/>
              <a:t>consequência</a:t>
            </a:r>
            <a:r>
              <a:rPr lang="en-US" dirty="0"/>
              <a:t> do </a:t>
            </a:r>
            <a:r>
              <a:rPr lang="en-US" dirty="0" err="1"/>
              <a:t>grande</a:t>
            </a:r>
            <a:r>
              <a:rPr lang="en-US" dirty="0"/>
              <a:t> </a:t>
            </a:r>
            <a:r>
              <a:rPr lang="en-US" dirty="0" err="1"/>
              <a:t>número</a:t>
            </a:r>
            <a:r>
              <a:rPr lang="en-US" dirty="0"/>
              <a:t> de </a:t>
            </a:r>
            <a:r>
              <a:rPr lang="en-US" dirty="0" err="1"/>
              <a:t>servidores</a:t>
            </a:r>
            <a:r>
              <a:rPr lang="en-US" dirty="0"/>
              <a:t>, </a:t>
            </a:r>
            <a:r>
              <a:rPr lang="en-US" dirty="0" err="1"/>
              <a:t>vemos</a:t>
            </a:r>
            <a:r>
              <a:rPr lang="en-US" dirty="0"/>
              <a:t> as </a:t>
            </a:r>
            <a:r>
              <a:rPr lang="en-US" dirty="0" err="1"/>
              <a:t>naturais</a:t>
            </a:r>
            <a:r>
              <a:rPr lang="en-US" dirty="0"/>
              <a:t> </a:t>
            </a:r>
            <a:r>
              <a:rPr lang="en-US" dirty="0" err="1"/>
              <a:t>dificuldades</a:t>
            </a:r>
            <a:r>
              <a:rPr lang="en-US" dirty="0"/>
              <a:t> </a:t>
            </a:r>
            <a:r>
              <a:rPr lang="en-US" dirty="0" err="1"/>
              <a:t>na</a:t>
            </a:r>
            <a:r>
              <a:rPr lang="en-US" dirty="0"/>
              <a:t> </a:t>
            </a:r>
            <a:r>
              <a:rPr lang="en-US" dirty="0" err="1"/>
              <a:t>manutenção</a:t>
            </a:r>
            <a:r>
              <a:rPr lang="en-US" dirty="0"/>
              <a:t> do </a:t>
            </a:r>
            <a:r>
              <a:rPr lang="en-US" dirty="0" err="1"/>
              <a:t>modelo</a:t>
            </a:r>
            <a:r>
              <a:rPr lang="en-US" dirty="0"/>
              <a:t> de </a:t>
            </a:r>
            <a:r>
              <a:rPr lang="en-US" dirty="0" err="1"/>
              <a:t>padronização</a:t>
            </a:r>
            <a:r>
              <a:rPr lang="en-US" dirty="0"/>
              <a:t> de </a:t>
            </a:r>
            <a:r>
              <a:rPr lang="en-US" dirty="0" err="1"/>
              <a:t>configurações</a:t>
            </a:r>
            <a:r>
              <a:rPr lang="en-US" dirty="0"/>
              <a:t>, </a:t>
            </a:r>
            <a:r>
              <a:rPr lang="en-US" dirty="0" err="1"/>
              <a:t>janelas</a:t>
            </a:r>
            <a:r>
              <a:rPr lang="en-US" dirty="0"/>
              <a:t> de </a:t>
            </a:r>
            <a:r>
              <a:rPr lang="en-US" dirty="0" err="1"/>
              <a:t>atualização</a:t>
            </a:r>
            <a:r>
              <a:rPr lang="en-US" dirty="0"/>
              <a:t> </a:t>
            </a:r>
            <a:r>
              <a:rPr lang="en-US" dirty="0" err="1"/>
              <a:t>cada</a:t>
            </a:r>
            <a:r>
              <a:rPr lang="en-US" dirty="0"/>
              <a:t> </a:t>
            </a:r>
            <a:r>
              <a:rPr lang="en-US" dirty="0" err="1"/>
              <a:t>vez</a:t>
            </a:r>
            <a:r>
              <a:rPr lang="en-US" dirty="0"/>
              <a:t> </a:t>
            </a:r>
            <a:r>
              <a:rPr lang="en-US" dirty="0" err="1"/>
              <a:t>menores</a:t>
            </a:r>
            <a:r>
              <a:rPr lang="en-US" dirty="0"/>
              <a:t>, </a:t>
            </a:r>
            <a:r>
              <a:rPr lang="en-US" dirty="0" err="1"/>
              <a:t>processos</a:t>
            </a:r>
            <a:r>
              <a:rPr lang="en-US" dirty="0"/>
              <a:t> </a:t>
            </a:r>
            <a:r>
              <a:rPr lang="en-US" dirty="0" err="1"/>
              <a:t>manuais</a:t>
            </a:r>
            <a:r>
              <a:rPr lang="en-US" dirty="0"/>
              <a:t>, e </a:t>
            </a:r>
            <a:r>
              <a:rPr lang="en-US" dirty="0" err="1"/>
              <a:t>quase</a:t>
            </a:r>
            <a:r>
              <a:rPr lang="en-US" dirty="0"/>
              <a:t> sempre, </a:t>
            </a:r>
            <a:r>
              <a:rPr lang="en-US" dirty="0" err="1"/>
              <a:t>não</a:t>
            </a:r>
            <a:r>
              <a:rPr lang="en-US" dirty="0"/>
              <a:t> </a:t>
            </a:r>
            <a:r>
              <a:rPr lang="en-US" dirty="0" err="1"/>
              <a:t>documentados</a:t>
            </a:r>
            <a:endParaRPr lang="en-US" dirty="0"/>
          </a:p>
          <a:p>
            <a:pPr algn="just"/>
            <a:endParaRPr lang="en-BR" dirty="0"/>
          </a:p>
        </p:txBody>
      </p:sp>
      <p:sp>
        <p:nvSpPr>
          <p:cNvPr id="9" name="TextBox 8">
            <a:extLst>
              <a:ext uri="{FF2B5EF4-FFF2-40B4-BE49-F238E27FC236}">
                <a16:creationId xmlns:a16="http://schemas.microsoft.com/office/drawing/2014/main" id="{62FD9266-D88D-4647-AEF2-0AA952D05629}"/>
              </a:ext>
            </a:extLst>
          </p:cNvPr>
          <p:cNvSpPr txBox="1"/>
          <p:nvPr/>
        </p:nvSpPr>
        <p:spPr>
          <a:xfrm>
            <a:off x="483476" y="3657600"/>
            <a:ext cx="7756634" cy="1477328"/>
          </a:xfrm>
          <a:prstGeom prst="rect">
            <a:avLst/>
          </a:prstGeom>
          <a:noFill/>
        </p:spPr>
        <p:txBody>
          <a:bodyPr wrap="square" rtlCol="0">
            <a:spAutoFit/>
          </a:bodyPr>
          <a:lstStyle/>
          <a:p>
            <a:pPr algn="just"/>
            <a:r>
              <a:rPr lang="en-US" b="1" dirty="0"/>
              <a:t>O </a:t>
            </a:r>
            <a:r>
              <a:rPr lang="en-US" b="1" dirty="0" err="1"/>
              <a:t>Evento</a:t>
            </a:r>
            <a:r>
              <a:rPr lang="en-US" b="1" dirty="0"/>
              <a:t> “Don’t Touch if it’s working”</a:t>
            </a:r>
            <a:r>
              <a:rPr lang="en-US" dirty="0"/>
              <a:t>: </a:t>
            </a:r>
            <a:r>
              <a:rPr lang="en-US" dirty="0" err="1"/>
              <a:t>Sempre</a:t>
            </a:r>
            <a:r>
              <a:rPr lang="en-US" dirty="0"/>
              <a:t> </a:t>
            </a:r>
            <a:r>
              <a:rPr lang="en-US" dirty="0" err="1"/>
              <a:t>existe</a:t>
            </a:r>
            <a:r>
              <a:rPr lang="en-US" dirty="0"/>
              <a:t> </a:t>
            </a:r>
            <a:r>
              <a:rPr lang="en-US" dirty="0" err="1"/>
              <a:t>aquele</a:t>
            </a:r>
            <a:r>
              <a:rPr lang="en-US" dirty="0"/>
              <a:t> </a:t>
            </a:r>
            <a:r>
              <a:rPr lang="en-US" dirty="0" err="1"/>
              <a:t>servidor</a:t>
            </a:r>
            <a:r>
              <a:rPr lang="en-US" dirty="0"/>
              <a:t> que, </a:t>
            </a:r>
            <a:r>
              <a:rPr lang="en-US" dirty="0" err="1"/>
              <a:t>ninguém</a:t>
            </a:r>
            <a:r>
              <a:rPr lang="en-US" dirty="0"/>
              <a:t> </a:t>
            </a:r>
            <a:r>
              <a:rPr lang="en-US" dirty="0" err="1"/>
              <a:t>sabe</a:t>
            </a:r>
            <a:r>
              <a:rPr lang="en-US" dirty="0"/>
              <a:t> </a:t>
            </a:r>
            <a:r>
              <a:rPr lang="en-US" dirty="0" err="1"/>
              <a:t>quem</a:t>
            </a:r>
            <a:r>
              <a:rPr lang="en-US" dirty="0"/>
              <a:t> </a:t>
            </a:r>
            <a:r>
              <a:rPr lang="en-US" dirty="0" err="1"/>
              <a:t>instalou</a:t>
            </a:r>
            <a:r>
              <a:rPr lang="en-US" dirty="0"/>
              <a:t>, </a:t>
            </a:r>
            <a:r>
              <a:rPr lang="en-US" dirty="0" err="1"/>
              <a:t>como</a:t>
            </a:r>
            <a:r>
              <a:rPr lang="en-US" dirty="0"/>
              <a:t> </a:t>
            </a:r>
            <a:r>
              <a:rPr lang="en-US" dirty="0" err="1"/>
              <a:t>foi</a:t>
            </a:r>
            <a:r>
              <a:rPr lang="en-US" dirty="0"/>
              <a:t> </a:t>
            </a:r>
            <a:r>
              <a:rPr lang="en-US" dirty="0" err="1"/>
              <a:t>instalado</a:t>
            </a:r>
            <a:r>
              <a:rPr lang="en-US" dirty="0"/>
              <a:t>, </a:t>
            </a:r>
            <a:r>
              <a:rPr lang="en-US" dirty="0" err="1"/>
              <a:t>ou</a:t>
            </a:r>
            <a:r>
              <a:rPr lang="en-US" dirty="0"/>
              <a:t> </a:t>
            </a:r>
            <a:r>
              <a:rPr lang="en-US" dirty="0" err="1"/>
              <a:t>ainda</a:t>
            </a:r>
            <a:r>
              <a:rPr lang="en-US" dirty="0"/>
              <a:t>, </a:t>
            </a:r>
            <a:r>
              <a:rPr lang="en-US" dirty="0" err="1"/>
              <a:t>onde</a:t>
            </a:r>
            <a:r>
              <a:rPr lang="en-US" dirty="0"/>
              <a:t> </a:t>
            </a:r>
            <a:r>
              <a:rPr lang="en-US" dirty="0" err="1"/>
              <a:t>está</a:t>
            </a:r>
            <a:r>
              <a:rPr lang="en-US" dirty="0"/>
              <a:t> a </a:t>
            </a:r>
            <a:r>
              <a:rPr lang="en-US" dirty="0" err="1"/>
              <a:t>documentação</a:t>
            </a:r>
            <a:r>
              <a:rPr lang="en-US" dirty="0"/>
              <a:t> que </a:t>
            </a:r>
            <a:r>
              <a:rPr lang="en-US" dirty="0" err="1"/>
              <a:t>gerou</a:t>
            </a:r>
            <a:r>
              <a:rPr lang="en-US" dirty="0"/>
              <a:t> </a:t>
            </a:r>
            <a:r>
              <a:rPr lang="en-US" dirty="0" err="1"/>
              <a:t>aquela</a:t>
            </a:r>
            <a:r>
              <a:rPr lang="en-US" dirty="0"/>
              <a:t> </a:t>
            </a:r>
            <a:r>
              <a:rPr lang="en-US" dirty="0" err="1"/>
              <a:t>configuração</a:t>
            </a:r>
            <a:r>
              <a:rPr lang="en-US" dirty="0"/>
              <a:t>…. </a:t>
            </a:r>
            <a:r>
              <a:rPr lang="en-US" dirty="0" err="1"/>
              <a:t>Nestes</a:t>
            </a:r>
            <a:r>
              <a:rPr lang="en-US" dirty="0"/>
              <a:t> </a:t>
            </a:r>
            <a:r>
              <a:rPr lang="en-US" dirty="0" err="1"/>
              <a:t>casos</a:t>
            </a:r>
            <a:r>
              <a:rPr lang="en-US" dirty="0"/>
              <a:t>, a </a:t>
            </a:r>
            <a:r>
              <a:rPr lang="en-US" dirty="0" err="1"/>
              <a:t>orientação</a:t>
            </a:r>
            <a:r>
              <a:rPr lang="en-US" dirty="0"/>
              <a:t> </a:t>
            </a:r>
            <a:r>
              <a:rPr lang="en-US" dirty="0" err="1"/>
              <a:t>mais</a:t>
            </a:r>
            <a:r>
              <a:rPr lang="en-US" dirty="0"/>
              <a:t> </a:t>
            </a:r>
            <a:r>
              <a:rPr lang="en-US" dirty="0" err="1"/>
              <a:t>comum</a:t>
            </a:r>
            <a:r>
              <a:rPr lang="en-US" dirty="0"/>
              <a:t> </a:t>
            </a:r>
            <a:r>
              <a:rPr lang="en-US" dirty="0" err="1"/>
              <a:t>é</a:t>
            </a:r>
            <a:r>
              <a:rPr lang="en-US" dirty="0"/>
              <a:t>: “Se </a:t>
            </a:r>
            <a:r>
              <a:rPr lang="en-US" dirty="0" err="1"/>
              <a:t>está</a:t>
            </a:r>
            <a:r>
              <a:rPr lang="en-US" dirty="0"/>
              <a:t> </a:t>
            </a:r>
            <a:r>
              <a:rPr lang="en-US" dirty="0" err="1"/>
              <a:t>funcionando</a:t>
            </a:r>
            <a:r>
              <a:rPr lang="en-US" dirty="0"/>
              <a:t>, </a:t>
            </a:r>
            <a:r>
              <a:rPr lang="en-US" dirty="0" err="1"/>
              <a:t>não</a:t>
            </a:r>
            <a:r>
              <a:rPr lang="en-US" dirty="0"/>
              <a:t> </a:t>
            </a:r>
            <a:r>
              <a:rPr lang="en-US" dirty="0" err="1"/>
              <a:t>altere</a:t>
            </a:r>
            <a:r>
              <a:rPr lang="en-US" dirty="0"/>
              <a:t> nada </a:t>
            </a:r>
            <a:r>
              <a:rPr lang="en-US" dirty="0" err="1"/>
              <a:t>lá</a:t>
            </a:r>
            <a:r>
              <a:rPr lang="en-US" dirty="0"/>
              <a:t>”…</a:t>
            </a:r>
          </a:p>
          <a:p>
            <a:pPr algn="just"/>
            <a:endParaRPr lang="en-BR" dirty="0"/>
          </a:p>
        </p:txBody>
      </p:sp>
      <p:pic>
        <p:nvPicPr>
          <p:cNvPr id="10" name="Picture 9">
            <a:extLst>
              <a:ext uri="{FF2B5EF4-FFF2-40B4-BE49-F238E27FC236}">
                <a16:creationId xmlns:a16="http://schemas.microsoft.com/office/drawing/2014/main" id="{BBF31F0A-E903-294D-BDEE-F78F426887FA}"/>
              </a:ext>
            </a:extLst>
          </p:cNvPr>
          <p:cNvPicPr>
            <a:picLocks noChangeAspect="1"/>
          </p:cNvPicPr>
          <p:nvPr/>
        </p:nvPicPr>
        <p:blipFill>
          <a:blip r:embed="rId2"/>
          <a:stretch>
            <a:fillRect/>
          </a:stretch>
        </p:blipFill>
        <p:spPr>
          <a:xfrm>
            <a:off x="8303172" y="1701541"/>
            <a:ext cx="3888828" cy="4654809"/>
          </a:xfrm>
          <a:prstGeom prst="rect">
            <a:avLst/>
          </a:prstGeom>
        </p:spPr>
      </p:pic>
    </p:spTree>
    <p:extLst>
      <p:ext uri="{BB962C8B-B14F-4D97-AF65-F5344CB8AC3E}">
        <p14:creationId xmlns:p14="http://schemas.microsoft.com/office/powerpoint/2010/main" val="416515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22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342A-C0BB-7B45-BE40-C8DB2A38A670}"/>
              </a:ext>
            </a:extLst>
          </p:cNvPr>
          <p:cNvSpPr>
            <a:spLocks noGrp="1"/>
          </p:cNvSpPr>
          <p:nvPr>
            <p:ph type="title"/>
          </p:nvPr>
        </p:nvSpPr>
        <p:spPr/>
        <p:txBody>
          <a:bodyPr/>
          <a:lstStyle/>
          <a:p>
            <a:r>
              <a:rPr lang="en-US" dirty="0" err="1"/>
              <a:t>Infraestrutura</a:t>
            </a:r>
            <a:r>
              <a:rPr lang="en-US" dirty="0"/>
              <a:t> </a:t>
            </a:r>
            <a:r>
              <a:rPr lang="en-US" dirty="0" err="1"/>
              <a:t>como</a:t>
            </a:r>
            <a:r>
              <a:rPr lang="en-US" dirty="0"/>
              <a:t> Código (</a:t>
            </a:r>
            <a:r>
              <a:rPr lang="en-US" dirty="0" err="1"/>
              <a:t>IaC</a:t>
            </a:r>
            <a:r>
              <a:rPr lang="en-US" dirty="0"/>
              <a:t>)</a:t>
            </a:r>
            <a:br>
              <a:rPr lang="en-US" dirty="0"/>
            </a:br>
            <a:r>
              <a:rPr lang="en-US" dirty="0" err="1"/>
              <a:t>Quais</a:t>
            </a:r>
            <a:r>
              <a:rPr lang="en-US" dirty="0"/>
              <a:t> as </a:t>
            </a:r>
            <a:r>
              <a:rPr lang="en-US" dirty="0" err="1"/>
              <a:t>opções</a:t>
            </a:r>
            <a:r>
              <a:rPr lang="en-US" dirty="0"/>
              <a:t> </a:t>
            </a:r>
            <a:r>
              <a:rPr lang="en-US" dirty="0" err="1"/>
              <a:t>existem</a:t>
            </a:r>
            <a:r>
              <a:rPr lang="en-US" dirty="0"/>
              <a:t> para </a:t>
            </a:r>
            <a:r>
              <a:rPr lang="en-US" dirty="0" err="1"/>
              <a:t>isso</a:t>
            </a:r>
            <a:r>
              <a:rPr lang="en-US" dirty="0"/>
              <a:t> ?</a:t>
            </a:r>
            <a:endParaRPr lang="en-BR" dirty="0"/>
          </a:p>
        </p:txBody>
      </p:sp>
      <p:sp>
        <p:nvSpPr>
          <p:cNvPr id="4" name="Footer Placeholder 3">
            <a:extLst>
              <a:ext uri="{FF2B5EF4-FFF2-40B4-BE49-F238E27FC236}">
                <a16:creationId xmlns:a16="http://schemas.microsoft.com/office/drawing/2014/main" id="{19B1C379-3870-E241-A6A5-4618458CB7BD}"/>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5" name="Slide Number Placeholder 4">
            <a:extLst>
              <a:ext uri="{FF2B5EF4-FFF2-40B4-BE49-F238E27FC236}">
                <a16:creationId xmlns:a16="http://schemas.microsoft.com/office/drawing/2014/main" id="{EDF6E8F5-8128-3943-8485-4795DACA10BC}"/>
              </a:ext>
            </a:extLst>
          </p:cNvPr>
          <p:cNvSpPr>
            <a:spLocks noGrp="1"/>
          </p:cNvSpPr>
          <p:nvPr>
            <p:ph type="sldNum" sz="quarter" idx="11"/>
          </p:nvPr>
        </p:nvSpPr>
        <p:spPr/>
        <p:txBody>
          <a:bodyPr/>
          <a:lstStyle/>
          <a:p>
            <a:fld id="{7C371504-33D9-B044-8C50-620C44A06CB1}" type="slidenum">
              <a:rPr lang="en-US" smtClean="0"/>
              <a:pPr/>
              <a:t>4</a:t>
            </a:fld>
            <a:endParaRPr lang="en-US" dirty="0"/>
          </a:p>
        </p:txBody>
      </p:sp>
      <p:pic>
        <p:nvPicPr>
          <p:cNvPr id="6" name="Picture 5">
            <a:extLst>
              <a:ext uri="{FF2B5EF4-FFF2-40B4-BE49-F238E27FC236}">
                <a16:creationId xmlns:a16="http://schemas.microsoft.com/office/drawing/2014/main" id="{7501A151-6C45-D049-A460-85C020D895C1}"/>
              </a:ext>
            </a:extLst>
          </p:cNvPr>
          <p:cNvPicPr>
            <a:picLocks noChangeAspect="1"/>
          </p:cNvPicPr>
          <p:nvPr/>
        </p:nvPicPr>
        <p:blipFill>
          <a:blip r:embed="rId2"/>
          <a:stretch>
            <a:fillRect/>
          </a:stretch>
        </p:blipFill>
        <p:spPr>
          <a:xfrm>
            <a:off x="2490978" y="1761012"/>
            <a:ext cx="7787394" cy="4960463"/>
          </a:xfrm>
          <a:prstGeom prst="rect">
            <a:avLst/>
          </a:prstGeom>
        </p:spPr>
      </p:pic>
    </p:spTree>
    <p:extLst>
      <p:ext uri="{BB962C8B-B14F-4D97-AF65-F5344CB8AC3E}">
        <p14:creationId xmlns:p14="http://schemas.microsoft.com/office/powerpoint/2010/main" val="316256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9F5C22-AF6A-5842-BC68-42986C6A88C7}"/>
              </a:ext>
            </a:extLst>
          </p:cNvPr>
          <p:cNvSpPr>
            <a:spLocks noGrp="1"/>
          </p:cNvSpPr>
          <p:nvPr>
            <p:ph type="sldNum" sz="quarter" idx="2"/>
          </p:nvPr>
        </p:nvSpPr>
        <p:spPr/>
        <p:txBody>
          <a:bodyPr/>
          <a:lstStyle/>
          <a:p>
            <a:fld id="{86CB4B4D-7CA3-9044-876B-883B54F8677D}" type="slidenum">
              <a:rPr lang="en-BR" smtClean="0"/>
              <a:t>5</a:t>
            </a:fld>
            <a:endParaRPr lang="en-BR"/>
          </a:p>
        </p:txBody>
      </p:sp>
      <p:sp>
        <p:nvSpPr>
          <p:cNvPr id="5" name="TextBox 4">
            <a:extLst>
              <a:ext uri="{FF2B5EF4-FFF2-40B4-BE49-F238E27FC236}">
                <a16:creationId xmlns:a16="http://schemas.microsoft.com/office/drawing/2014/main" id="{A6FE6CDD-BF86-E345-AFDE-134DE26CFB37}"/>
              </a:ext>
            </a:extLst>
          </p:cNvPr>
          <p:cNvSpPr txBox="1"/>
          <p:nvPr/>
        </p:nvSpPr>
        <p:spPr>
          <a:xfrm>
            <a:off x="421184" y="1348800"/>
            <a:ext cx="11402954" cy="5016758"/>
          </a:xfrm>
          <a:prstGeom prst="rect">
            <a:avLst/>
          </a:prstGeom>
          <a:noFill/>
        </p:spPr>
        <p:txBody>
          <a:bodyPr wrap="square" rtlCol="0">
            <a:spAutoFit/>
          </a:bodyPr>
          <a:lstStyle/>
          <a:p>
            <a:r>
              <a:rPr lang="en-US" sz="1600" dirty="0" err="1"/>
              <a:t>Alguns</a:t>
            </a:r>
            <a:r>
              <a:rPr lang="en-US" sz="1600" dirty="0"/>
              <a:t> </a:t>
            </a:r>
            <a:r>
              <a:rPr lang="en-US" sz="1600" dirty="0" err="1"/>
              <a:t>passos</a:t>
            </a:r>
            <a:r>
              <a:rPr lang="en-US" sz="1600" dirty="0"/>
              <a:t> </a:t>
            </a:r>
            <a:r>
              <a:rPr lang="en-US" sz="1600" dirty="0" err="1"/>
              <a:t>são</a:t>
            </a:r>
            <a:r>
              <a:rPr lang="en-US" sz="1600" dirty="0"/>
              <a:t> </a:t>
            </a:r>
            <a:r>
              <a:rPr lang="en-US" sz="1600" dirty="0" err="1"/>
              <a:t>necessários</a:t>
            </a:r>
            <a:r>
              <a:rPr lang="en-US" sz="1600" dirty="0"/>
              <a:t> antes de </a:t>
            </a:r>
            <a:r>
              <a:rPr lang="en-US" sz="1600" dirty="0" err="1"/>
              <a:t>iniciar</a:t>
            </a:r>
            <a:r>
              <a:rPr lang="en-US" sz="1600" dirty="0"/>
              <a:t> o </a:t>
            </a:r>
            <a:r>
              <a:rPr lang="en-US" sz="1600" dirty="0" err="1"/>
              <a:t>uso</a:t>
            </a:r>
            <a:r>
              <a:rPr lang="en-US" sz="1600" dirty="0"/>
              <a:t> de Terraform :</a:t>
            </a:r>
          </a:p>
          <a:p>
            <a:br>
              <a:rPr lang="en-US" sz="1600" dirty="0"/>
            </a:br>
            <a:endParaRPr lang="en-US" sz="1600" dirty="0"/>
          </a:p>
          <a:p>
            <a:r>
              <a:rPr lang="en-US" sz="1600" dirty="0"/>
              <a:t>Download e </a:t>
            </a:r>
            <a:r>
              <a:rPr lang="en-US" sz="1600" dirty="0" err="1"/>
              <a:t>instalação</a:t>
            </a:r>
            <a:r>
              <a:rPr lang="en-US" sz="1600" dirty="0"/>
              <a:t> dos </a:t>
            </a:r>
            <a:r>
              <a:rPr lang="en-US" sz="1600" dirty="0" err="1"/>
              <a:t>binários</a:t>
            </a:r>
            <a:r>
              <a:rPr lang="en-US" sz="1600" dirty="0"/>
              <a:t> do Terraform, que </a:t>
            </a:r>
            <a:r>
              <a:rPr lang="en-US" sz="1600" dirty="0" err="1"/>
              <a:t>podem</a:t>
            </a:r>
            <a:r>
              <a:rPr lang="en-US" sz="1600" dirty="0"/>
              <a:t> ser </a:t>
            </a:r>
            <a:r>
              <a:rPr lang="en-US" sz="1600" dirty="0" err="1"/>
              <a:t>encontrados</a:t>
            </a:r>
            <a:r>
              <a:rPr lang="en-US" sz="1600" dirty="0"/>
              <a:t> no link: </a:t>
            </a:r>
            <a:r>
              <a:rPr lang="en-US" sz="1600" u="sng" dirty="0">
                <a:hlinkClick r:id="rId2"/>
              </a:rPr>
              <a:t>https://www.terraform.io/downloads.html</a:t>
            </a:r>
            <a:r>
              <a:rPr lang="en-US" sz="1600" dirty="0"/>
              <a:t>  (˜= 20 Mb)</a:t>
            </a:r>
          </a:p>
          <a:p>
            <a:br>
              <a:rPr lang="en-US" sz="1600" dirty="0"/>
            </a:br>
            <a:endParaRPr lang="en-US" sz="1600" dirty="0"/>
          </a:p>
          <a:p>
            <a:r>
              <a:rPr lang="en-US" sz="1600" dirty="0"/>
              <a:t>O </a:t>
            </a:r>
            <a:r>
              <a:rPr lang="en-US" sz="1600" dirty="0" err="1"/>
              <a:t>segundo</a:t>
            </a:r>
            <a:r>
              <a:rPr lang="en-US" sz="1600" dirty="0"/>
              <a:t> </a:t>
            </a:r>
            <a:r>
              <a:rPr lang="en-US" sz="1600" dirty="0" err="1"/>
              <a:t>componente</a:t>
            </a:r>
            <a:r>
              <a:rPr lang="en-US" sz="1600" dirty="0"/>
              <a:t> </a:t>
            </a:r>
            <a:r>
              <a:rPr lang="en-US" sz="1600" dirty="0" err="1"/>
              <a:t>é</a:t>
            </a:r>
            <a:r>
              <a:rPr lang="en-US" sz="1600" dirty="0"/>
              <a:t> a </a:t>
            </a:r>
            <a:r>
              <a:rPr lang="en-US" sz="1600" dirty="0" err="1"/>
              <a:t>biblioteca</a:t>
            </a:r>
            <a:r>
              <a:rPr lang="en-US" sz="1600" dirty="0"/>
              <a:t> que </a:t>
            </a:r>
            <a:r>
              <a:rPr lang="en-US" sz="1600" dirty="0" err="1"/>
              <a:t>agorá</a:t>
            </a:r>
            <a:r>
              <a:rPr lang="en-US" sz="1600" dirty="0"/>
              <a:t> </a:t>
            </a:r>
            <a:r>
              <a:rPr lang="en-US" sz="1600" dirty="0" err="1"/>
              <a:t>como</a:t>
            </a:r>
            <a:r>
              <a:rPr lang="en-US" sz="1600" dirty="0"/>
              <a:t> canal de </a:t>
            </a:r>
            <a:r>
              <a:rPr lang="en-US" sz="1600" dirty="0" err="1"/>
              <a:t>comunicação</a:t>
            </a:r>
            <a:r>
              <a:rPr lang="en-US" sz="1600" dirty="0"/>
              <a:t> entre Terraform e o </a:t>
            </a:r>
            <a:r>
              <a:rPr lang="en-US" sz="1600" dirty="0" err="1"/>
              <a:t>ambiente</a:t>
            </a:r>
            <a:r>
              <a:rPr lang="en-US" sz="1600" dirty="0"/>
              <a:t> </a:t>
            </a:r>
            <a:r>
              <a:rPr lang="en-US" sz="1600" dirty="0" err="1"/>
              <a:t>na</a:t>
            </a:r>
            <a:r>
              <a:rPr lang="en-US" sz="1600" dirty="0"/>
              <a:t> </a:t>
            </a:r>
            <a:r>
              <a:rPr lang="en-US" sz="1600" dirty="0" err="1"/>
              <a:t>nuvem</a:t>
            </a:r>
            <a:r>
              <a:rPr lang="en-US" sz="1600" dirty="0"/>
              <a:t> (provider). </a:t>
            </a:r>
            <a:r>
              <a:rPr lang="en-US" sz="1600" dirty="0" err="1"/>
              <a:t>Cada</a:t>
            </a:r>
            <a:r>
              <a:rPr lang="en-US" sz="1600" dirty="0"/>
              <a:t> </a:t>
            </a:r>
            <a:r>
              <a:rPr lang="en-US" sz="1600" dirty="0" err="1"/>
              <a:t>provedor</a:t>
            </a:r>
            <a:r>
              <a:rPr lang="en-US" sz="1600" dirty="0"/>
              <a:t> de </a:t>
            </a:r>
            <a:r>
              <a:rPr lang="en-US" sz="1600" dirty="0" err="1"/>
              <a:t>nuvem</a:t>
            </a:r>
            <a:r>
              <a:rPr lang="en-US" sz="1600" dirty="0"/>
              <a:t> </a:t>
            </a:r>
            <a:r>
              <a:rPr lang="en-US" sz="1600" dirty="0" err="1"/>
              <a:t>possui</a:t>
            </a:r>
            <a:r>
              <a:rPr lang="en-US" sz="1600" dirty="0"/>
              <a:t> </a:t>
            </a:r>
            <a:r>
              <a:rPr lang="en-US" sz="1600" dirty="0" err="1"/>
              <a:t>sua</a:t>
            </a:r>
            <a:r>
              <a:rPr lang="en-US" sz="1600" dirty="0"/>
              <a:t> </a:t>
            </a:r>
            <a:r>
              <a:rPr lang="en-US" sz="1600" dirty="0" err="1"/>
              <a:t>própria</a:t>
            </a:r>
            <a:r>
              <a:rPr lang="en-US" sz="1600" dirty="0"/>
              <a:t> </a:t>
            </a:r>
            <a:r>
              <a:rPr lang="en-US" sz="1600" dirty="0" err="1"/>
              <a:t>biblioteca</a:t>
            </a:r>
            <a:endParaRPr lang="en-US" sz="1600" dirty="0"/>
          </a:p>
          <a:p>
            <a:pPr lvl="1"/>
            <a:r>
              <a:rPr lang="en-US" sz="1600" u="sng" dirty="0">
                <a:hlinkClick r:id="rId3"/>
              </a:rPr>
              <a:t>https://github.com/terraform-providers/terraform-provider-aws</a:t>
            </a:r>
            <a:endParaRPr lang="en-US" sz="1600" dirty="0"/>
          </a:p>
          <a:p>
            <a:pPr lvl="1"/>
            <a:r>
              <a:rPr lang="en-US" sz="1600" u="sng" dirty="0">
                <a:hlinkClick r:id="rId4"/>
              </a:rPr>
              <a:t>https://github.com/terraform-providers/terraform-provider-oci</a:t>
            </a:r>
            <a:endParaRPr lang="en-US" sz="1600" dirty="0"/>
          </a:p>
          <a:p>
            <a:pPr lvl="1"/>
            <a:r>
              <a:rPr lang="en-US" sz="1600" u="sng" dirty="0">
                <a:hlinkClick r:id="rId5"/>
              </a:rPr>
              <a:t>https://github.com/terraform-providers/terraform-provider-azurerm</a:t>
            </a:r>
            <a:endParaRPr lang="en-US" sz="1600" dirty="0"/>
          </a:p>
          <a:p>
            <a:br>
              <a:rPr lang="en-US" sz="1600" dirty="0"/>
            </a:br>
            <a:endParaRPr lang="en-US" sz="1600" dirty="0"/>
          </a:p>
          <a:p>
            <a:r>
              <a:rPr lang="en-US" sz="1600" dirty="0"/>
              <a:t>Setup das </a:t>
            </a:r>
            <a:r>
              <a:rPr lang="en-US" sz="1600" dirty="0" err="1"/>
              <a:t>variáveis</a:t>
            </a:r>
            <a:r>
              <a:rPr lang="en-US" sz="1600" dirty="0"/>
              <a:t> de de </a:t>
            </a:r>
            <a:r>
              <a:rPr lang="en-US" sz="1600" dirty="0" err="1"/>
              <a:t>acesso</a:t>
            </a:r>
            <a:r>
              <a:rPr lang="en-US" sz="1600" dirty="0"/>
              <a:t> </a:t>
            </a:r>
            <a:r>
              <a:rPr lang="en-US" sz="1600" dirty="0" err="1"/>
              <a:t>ao</a:t>
            </a:r>
            <a:r>
              <a:rPr lang="en-US" sz="1600" dirty="0"/>
              <a:t> tenant. </a:t>
            </a:r>
            <a:r>
              <a:rPr lang="en-US" sz="1600" dirty="0" err="1"/>
              <a:t>Basicamente</a:t>
            </a:r>
            <a:r>
              <a:rPr lang="en-US" sz="1600" dirty="0"/>
              <a:t>, 4 </a:t>
            </a:r>
            <a:r>
              <a:rPr lang="en-US" sz="1600" dirty="0" err="1"/>
              <a:t>varáveis</a:t>
            </a:r>
            <a:r>
              <a:rPr lang="en-US" sz="1600" dirty="0"/>
              <a:t> </a:t>
            </a:r>
            <a:r>
              <a:rPr lang="en-US" sz="1600" dirty="0" err="1"/>
              <a:t>devem</a:t>
            </a:r>
            <a:r>
              <a:rPr lang="en-US" sz="1600" dirty="0"/>
              <a:t> ser </a:t>
            </a:r>
            <a:r>
              <a:rPr lang="en-US" sz="1600" dirty="0" err="1"/>
              <a:t>configuradas</a:t>
            </a:r>
            <a:r>
              <a:rPr lang="en-US" sz="1600" dirty="0"/>
              <a:t> : </a:t>
            </a:r>
          </a:p>
          <a:p>
            <a:pPr lvl="1"/>
            <a:r>
              <a:rPr lang="en-US" sz="1600" dirty="0"/>
              <a:t>•</a:t>
            </a:r>
            <a:r>
              <a:rPr lang="en-US" sz="1600" dirty="0" err="1"/>
              <a:t>Tenancy_ocid</a:t>
            </a:r>
            <a:endParaRPr lang="en-US" sz="1600" dirty="0"/>
          </a:p>
          <a:p>
            <a:pPr lvl="1"/>
            <a:r>
              <a:rPr lang="en-US" sz="1600" dirty="0"/>
              <a:t>•</a:t>
            </a:r>
            <a:r>
              <a:rPr lang="en-US" sz="1600" dirty="0" err="1"/>
              <a:t>User_ocid</a:t>
            </a:r>
            <a:endParaRPr lang="en-US" sz="1600" dirty="0"/>
          </a:p>
          <a:p>
            <a:pPr lvl="1"/>
            <a:r>
              <a:rPr lang="en-US" sz="1600" dirty="0"/>
              <a:t>•</a:t>
            </a:r>
            <a:r>
              <a:rPr lang="en-US" sz="1600" dirty="0" err="1"/>
              <a:t>Private_key_path</a:t>
            </a:r>
            <a:endParaRPr lang="en-US" sz="1600" dirty="0"/>
          </a:p>
          <a:p>
            <a:pPr lvl="1"/>
            <a:r>
              <a:rPr lang="en-US" sz="1600" dirty="0"/>
              <a:t>•fingerprint</a:t>
            </a:r>
          </a:p>
          <a:p>
            <a:endParaRPr lang="en-BR" sz="1600" dirty="0"/>
          </a:p>
        </p:txBody>
      </p:sp>
      <p:pic>
        <p:nvPicPr>
          <p:cNvPr id="6" name="Picture 5">
            <a:extLst>
              <a:ext uri="{FF2B5EF4-FFF2-40B4-BE49-F238E27FC236}">
                <a16:creationId xmlns:a16="http://schemas.microsoft.com/office/drawing/2014/main" id="{328B86AB-F2F2-764D-B940-C525A0FFBBF3}"/>
              </a:ext>
            </a:extLst>
          </p:cNvPr>
          <p:cNvPicPr>
            <a:picLocks noChangeAspect="1"/>
          </p:cNvPicPr>
          <p:nvPr/>
        </p:nvPicPr>
        <p:blipFill>
          <a:blip r:embed="rId6"/>
          <a:stretch>
            <a:fillRect/>
          </a:stretch>
        </p:blipFill>
        <p:spPr>
          <a:xfrm>
            <a:off x="4728331" y="5055587"/>
            <a:ext cx="6392938" cy="1812923"/>
          </a:xfrm>
          <a:prstGeom prst="rect">
            <a:avLst/>
          </a:prstGeom>
        </p:spPr>
      </p:pic>
      <p:pic>
        <p:nvPicPr>
          <p:cNvPr id="7" name="Picture 6">
            <a:extLst>
              <a:ext uri="{FF2B5EF4-FFF2-40B4-BE49-F238E27FC236}">
                <a16:creationId xmlns:a16="http://schemas.microsoft.com/office/drawing/2014/main" id="{13A693E4-DFFF-EB41-9231-B7562326AD51}"/>
              </a:ext>
            </a:extLst>
          </p:cNvPr>
          <p:cNvPicPr>
            <a:picLocks noChangeAspect="1"/>
          </p:cNvPicPr>
          <p:nvPr/>
        </p:nvPicPr>
        <p:blipFill>
          <a:blip r:embed="rId7"/>
          <a:stretch>
            <a:fillRect/>
          </a:stretch>
        </p:blipFill>
        <p:spPr>
          <a:xfrm>
            <a:off x="8916333" y="3388133"/>
            <a:ext cx="1064933" cy="1064933"/>
          </a:xfrm>
          <a:prstGeom prst="rect">
            <a:avLst/>
          </a:prstGeom>
        </p:spPr>
      </p:pic>
      <p:pic>
        <p:nvPicPr>
          <p:cNvPr id="8" name="Picture 7">
            <a:extLst>
              <a:ext uri="{FF2B5EF4-FFF2-40B4-BE49-F238E27FC236}">
                <a16:creationId xmlns:a16="http://schemas.microsoft.com/office/drawing/2014/main" id="{988AD6DF-C013-0245-9B66-ABA550E2EB99}"/>
              </a:ext>
            </a:extLst>
          </p:cNvPr>
          <p:cNvPicPr>
            <a:picLocks noChangeAspect="1"/>
          </p:cNvPicPr>
          <p:nvPr/>
        </p:nvPicPr>
        <p:blipFill>
          <a:blip r:embed="rId8"/>
          <a:stretch>
            <a:fillRect/>
          </a:stretch>
        </p:blipFill>
        <p:spPr>
          <a:xfrm>
            <a:off x="9933085" y="333594"/>
            <a:ext cx="2125135" cy="843565"/>
          </a:xfrm>
          <a:prstGeom prst="rect">
            <a:avLst/>
          </a:prstGeom>
        </p:spPr>
      </p:pic>
      <p:sp>
        <p:nvSpPr>
          <p:cNvPr id="12" name="Terraform…">
            <a:extLst>
              <a:ext uri="{FF2B5EF4-FFF2-40B4-BE49-F238E27FC236}">
                <a16:creationId xmlns:a16="http://schemas.microsoft.com/office/drawing/2014/main" id="{8DFE3420-9E65-0F44-859A-9C7B4C08C015}"/>
              </a:ext>
            </a:extLst>
          </p:cNvPr>
          <p:cNvSpPr txBox="1"/>
          <p:nvPr/>
        </p:nvSpPr>
        <p:spPr>
          <a:xfrm>
            <a:off x="671471" y="461348"/>
            <a:ext cx="8683931" cy="851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spAutoFit/>
          </a:bodyPr>
          <a:lstStyle/>
          <a:p>
            <a:pPr algn="l">
              <a:defRPr sz="3800">
                <a:latin typeface="Avenir Heavy"/>
                <a:ea typeface="Avenir Heavy"/>
                <a:cs typeface="Avenir Heavy"/>
                <a:sym typeface="Avenir Heavy"/>
              </a:defRPr>
            </a:pPr>
            <a:r>
              <a:rPr sz="2672" dirty="0"/>
              <a:t>Terraform</a:t>
            </a:r>
          </a:p>
          <a:p>
            <a:pPr algn="l">
              <a:defRPr sz="3400">
                <a:latin typeface="Avenir Heavy"/>
                <a:ea typeface="Avenir Heavy"/>
                <a:cs typeface="Avenir Heavy"/>
                <a:sym typeface="Avenir Heavy"/>
              </a:defRPr>
            </a:pPr>
            <a:r>
              <a:rPr sz="2391" dirty="0"/>
              <a:t>Setup e </a:t>
            </a:r>
            <a:r>
              <a:rPr sz="2391" dirty="0" err="1"/>
              <a:t>Configuração</a:t>
            </a:r>
            <a:endParaRPr sz="2391" dirty="0"/>
          </a:p>
        </p:txBody>
      </p:sp>
    </p:spTree>
    <p:extLst>
      <p:ext uri="{BB962C8B-B14F-4D97-AF65-F5344CB8AC3E}">
        <p14:creationId xmlns:p14="http://schemas.microsoft.com/office/powerpoint/2010/main" val="269100687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Diagram 29">
            <a:extLst>
              <a:ext uri="{FF2B5EF4-FFF2-40B4-BE49-F238E27FC236}">
                <a16:creationId xmlns:a16="http://schemas.microsoft.com/office/drawing/2014/main" id="{7A8DC44E-101C-174C-8E84-0515D34642BF}"/>
              </a:ext>
            </a:extLst>
          </p:cNvPr>
          <p:cNvGraphicFramePr/>
          <p:nvPr>
            <p:extLst>
              <p:ext uri="{D42A27DB-BD31-4B8C-83A1-F6EECF244321}">
                <p14:modId xmlns:p14="http://schemas.microsoft.com/office/powerpoint/2010/main" val="409937788"/>
              </p:ext>
            </p:extLst>
          </p:nvPr>
        </p:nvGraphicFramePr>
        <p:xfrm>
          <a:off x="2342835" y="1655429"/>
          <a:ext cx="3895331" cy="3781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5453D78-CA1A-C64F-B46B-257AFFF06F89}"/>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5" name="Slide Number Placeholder 4">
            <a:extLst>
              <a:ext uri="{FF2B5EF4-FFF2-40B4-BE49-F238E27FC236}">
                <a16:creationId xmlns:a16="http://schemas.microsoft.com/office/drawing/2014/main" id="{C107636D-8A61-2543-A2F7-C092A30C4463}"/>
              </a:ext>
            </a:extLst>
          </p:cNvPr>
          <p:cNvSpPr>
            <a:spLocks noGrp="1"/>
          </p:cNvSpPr>
          <p:nvPr>
            <p:ph type="sldNum" sz="quarter" idx="11"/>
          </p:nvPr>
        </p:nvSpPr>
        <p:spPr/>
        <p:txBody>
          <a:bodyPr/>
          <a:lstStyle/>
          <a:p>
            <a:fld id="{7C371504-33D9-B044-8C50-620C44A06CB1}" type="slidenum">
              <a:rPr lang="en-US" smtClean="0"/>
              <a:pPr/>
              <a:t>6</a:t>
            </a:fld>
            <a:endParaRPr lang="en-US" dirty="0"/>
          </a:p>
        </p:txBody>
      </p:sp>
      <p:sp>
        <p:nvSpPr>
          <p:cNvPr id="7" name="TextBox 6">
            <a:extLst>
              <a:ext uri="{FF2B5EF4-FFF2-40B4-BE49-F238E27FC236}">
                <a16:creationId xmlns:a16="http://schemas.microsoft.com/office/drawing/2014/main" id="{948DBF15-C129-0E43-9B8D-DBFFC7DBF905}"/>
              </a:ext>
            </a:extLst>
          </p:cNvPr>
          <p:cNvSpPr txBox="1"/>
          <p:nvPr/>
        </p:nvSpPr>
        <p:spPr>
          <a:xfrm>
            <a:off x="483476" y="472967"/>
            <a:ext cx="10983310" cy="461665"/>
          </a:xfrm>
          <a:prstGeom prst="rect">
            <a:avLst/>
          </a:prstGeom>
          <a:noFill/>
        </p:spPr>
        <p:txBody>
          <a:bodyPr wrap="square" rtlCol="0">
            <a:spAutoFit/>
          </a:bodyPr>
          <a:lstStyle/>
          <a:p>
            <a:r>
              <a:rPr lang="en-US" sz="2400" b="1" dirty="0" err="1"/>
              <a:t>Você</a:t>
            </a:r>
            <a:r>
              <a:rPr lang="en-US" sz="2400" b="1" dirty="0"/>
              <a:t> </a:t>
            </a:r>
            <a:r>
              <a:rPr lang="en-US" sz="2400" b="1" dirty="0" err="1"/>
              <a:t>já</a:t>
            </a:r>
            <a:r>
              <a:rPr lang="en-US" sz="2400" b="1" dirty="0"/>
              <a:t> </a:t>
            </a:r>
            <a:r>
              <a:rPr lang="en-US" sz="2400" b="1" dirty="0" err="1"/>
              <a:t>ouviu</a:t>
            </a:r>
            <a:r>
              <a:rPr lang="en-US" sz="2400" b="1" dirty="0"/>
              <a:t> </a:t>
            </a:r>
            <a:r>
              <a:rPr lang="en-US" sz="2400" b="1" dirty="0" err="1"/>
              <a:t>falar</a:t>
            </a:r>
            <a:r>
              <a:rPr lang="en-US" sz="2400" b="1" dirty="0"/>
              <a:t> </a:t>
            </a:r>
            <a:r>
              <a:rPr lang="en-US" sz="2400" b="1" dirty="0" err="1"/>
              <a:t>em</a:t>
            </a:r>
            <a:r>
              <a:rPr lang="en-US" sz="2400" b="1" dirty="0"/>
              <a:t> </a:t>
            </a:r>
            <a:r>
              <a:rPr lang="en-US" sz="2400" b="1" dirty="0" err="1"/>
              <a:t>Imutabilidade</a:t>
            </a:r>
            <a:r>
              <a:rPr lang="en-US" sz="2400" b="1" dirty="0"/>
              <a:t> ?</a:t>
            </a:r>
            <a:endParaRPr lang="en-US" sz="2400" dirty="0"/>
          </a:p>
        </p:txBody>
      </p:sp>
      <p:pic>
        <p:nvPicPr>
          <p:cNvPr id="2050" name="Picture 2" descr="Gestão de Mudança: como fazer e resultados | Leme Consultoria">
            <a:extLst>
              <a:ext uri="{FF2B5EF4-FFF2-40B4-BE49-F238E27FC236}">
                <a16:creationId xmlns:a16="http://schemas.microsoft.com/office/drawing/2014/main" id="{14C27A3F-3654-9040-9038-E043A2C50B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39738" y="472967"/>
            <a:ext cx="2194891" cy="12637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con&#10;&#10;Description automatically generated">
            <a:extLst>
              <a:ext uri="{FF2B5EF4-FFF2-40B4-BE49-F238E27FC236}">
                <a16:creationId xmlns:a16="http://schemas.microsoft.com/office/drawing/2014/main" id="{FF7E2760-7A72-7C44-AD6A-82E75F4A37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679" y="4543127"/>
            <a:ext cx="778311" cy="778311"/>
          </a:xfrm>
          <a:prstGeom prst="rect">
            <a:avLst/>
          </a:prstGeom>
        </p:spPr>
      </p:pic>
      <p:pic>
        <p:nvPicPr>
          <p:cNvPr id="15" name="Picture 14" descr="Icon&#10;&#10;Description automatically generated">
            <a:extLst>
              <a:ext uri="{FF2B5EF4-FFF2-40B4-BE49-F238E27FC236}">
                <a16:creationId xmlns:a16="http://schemas.microsoft.com/office/drawing/2014/main" id="{5B1ECDBF-09EB-D441-BE1A-7257E6F9AA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1328" y="3540939"/>
            <a:ext cx="778311" cy="778311"/>
          </a:xfrm>
          <a:prstGeom prst="rect">
            <a:avLst/>
          </a:prstGeom>
        </p:spPr>
      </p:pic>
      <p:pic>
        <p:nvPicPr>
          <p:cNvPr id="19" name="Picture 18" descr="Icon&#10;&#10;Description automatically generated">
            <a:extLst>
              <a:ext uri="{FF2B5EF4-FFF2-40B4-BE49-F238E27FC236}">
                <a16:creationId xmlns:a16="http://schemas.microsoft.com/office/drawing/2014/main" id="{C970AB1E-A956-0F46-8287-7949558931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010" y="2538751"/>
            <a:ext cx="778311" cy="778311"/>
          </a:xfrm>
          <a:prstGeom prst="rect">
            <a:avLst/>
          </a:prstGeom>
        </p:spPr>
      </p:pic>
      <p:pic>
        <p:nvPicPr>
          <p:cNvPr id="21" name="Picture 20" descr="A picture containing text, clipart, vector graphics&#10;&#10;Description automatically generated">
            <a:extLst>
              <a:ext uri="{FF2B5EF4-FFF2-40B4-BE49-F238E27FC236}">
                <a16:creationId xmlns:a16="http://schemas.microsoft.com/office/drawing/2014/main" id="{6D40DA67-E94D-8C4E-AF13-91EE90A08A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298" y="1536988"/>
            <a:ext cx="583734" cy="778311"/>
          </a:xfrm>
          <a:prstGeom prst="rect">
            <a:avLst/>
          </a:prstGeom>
        </p:spPr>
      </p:pic>
      <p:pic>
        <p:nvPicPr>
          <p:cNvPr id="23" name="Picture 22" descr="Chart, funnel chart&#10;&#10;Description automatically generated">
            <a:extLst>
              <a:ext uri="{FF2B5EF4-FFF2-40B4-BE49-F238E27FC236}">
                <a16:creationId xmlns:a16="http://schemas.microsoft.com/office/drawing/2014/main" id="{52F8EBB7-C1D9-014B-B4B8-E4A8D6B2ED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0612" y="5395836"/>
            <a:ext cx="1378826" cy="1378826"/>
          </a:xfrm>
          <a:prstGeom prst="rect">
            <a:avLst/>
          </a:prstGeom>
        </p:spPr>
      </p:pic>
      <p:cxnSp>
        <p:nvCxnSpPr>
          <p:cNvPr id="25" name="Elbow Connector 24">
            <a:extLst>
              <a:ext uri="{FF2B5EF4-FFF2-40B4-BE49-F238E27FC236}">
                <a16:creationId xmlns:a16="http://schemas.microsoft.com/office/drawing/2014/main" id="{D4D37554-C8D9-6447-9E8C-8FB3B20B4892}"/>
              </a:ext>
            </a:extLst>
          </p:cNvPr>
          <p:cNvCxnSpPr>
            <a:stCxn id="17" idx="2"/>
            <a:endCxn id="23" idx="1"/>
          </p:cNvCxnSpPr>
          <p:nvPr/>
        </p:nvCxnSpPr>
        <p:spPr>
          <a:xfrm rot="16200000" flipH="1">
            <a:off x="4671678" y="4176315"/>
            <a:ext cx="1527758" cy="2290110"/>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917111A9-B3ED-D944-A1A8-C8A4329FA1AD}"/>
              </a:ext>
            </a:extLst>
          </p:cNvPr>
          <p:cNvGrpSpPr/>
          <p:nvPr/>
        </p:nvGrpSpPr>
        <p:grpSpPr>
          <a:xfrm>
            <a:off x="3848903" y="2538751"/>
            <a:ext cx="883198" cy="2018740"/>
            <a:chOff x="2556816" y="2749706"/>
            <a:chExt cx="883198" cy="2018740"/>
          </a:xfrm>
        </p:grpSpPr>
        <p:pic>
          <p:nvPicPr>
            <p:cNvPr id="17" name="Picture 16" descr="Icon&#10;&#10;Description automatically generated">
              <a:extLst>
                <a:ext uri="{FF2B5EF4-FFF2-40B4-BE49-F238E27FC236}">
                  <a16:creationId xmlns:a16="http://schemas.microsoft.com/office/drawing/2014/main" id="{56C16AE0-BFCB-034F-A912-B591578705F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56816" y="2749706"/>
              <a:ext cx="883198" cy="2018740"/>
            </a:xfrm>
            <a:prstGeom prst="rect">
              <a:avLst/>
            </a:prstGeom>
          </p:spPr>
        </p:pic>
        <p:sp>
          <p:nvSpPr>
            <p:cNvPr id="26" name="Rectangle 25">
              <a:extLst>
                <a:ext uri="{FF2B5EF4-FFF2-40B4-BE49-F238E27FC236}">
                  <a16:creationId xmlns:a16="http://schemas.microsoft.com/office/drawing/2014/main" id="{48E6BA0A-997D-714C-AA01-CE2FE362AE46}"/>
                </a:ext>
              </a:extLst>
            </p:cNvPr>
            <p:cNvSpPr/>
            <p:nvPr/>
          </p:nvSpPr>
          <p:spPr>
            <a:xfrm>
              <a:off x="2666333" y="4124354"/>
              <a:ext cx="664385" cy="406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dirty="0"/>
                <a:t>App. Sever</a:t>
              </a:r>
            </a:p>
          </p:txBody>
        </p:sp>
        <p:sp>
          <p:nvSpPr>
            <p:cNvPr id="28" name="Rectangle 27">
              <a:extLst>
                <a:ext uri="{FF2B5EF4-FFF2-40B4-BE49-F238E27FC236}">
                  <a16:creationId xmlns:a16="http://schemas.microsoft.com/office/drawing/2014/main" id="{4C2A6762-FB20-7C41-A863-0DF716B9545D}"/>
                </a:ext>
              </a:extLst>
            </p:cNvPr>
            <p:cNvSpPr/>
            <p:nvPr/>
          </p:nvSpPr>
          <p:spPr>
            <a:xfrm>
              <a:off x="2666222" y="3542898"/>
              <a:ext cx="664385" cy="406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dirty="0"/>
                <a:t>App.</a:t>
              </a:r>
            </a:p>
          </p:txBody>
        </p:sp>
      </p:grpSp>
      <p:grpSp>
        <p:nvGrpSpPr>
          <p:cNvPr id="36" name="Group 35">
            <a:extLst>
              <a:ext uri="{FF2B5EF4-FFF2-40B4-BE49-F238E27FC236}">
                <a16:creationId xmlns:a16="http://schemas.microsoft.com/office/drawing/2014/main" id="{A96925B8-2AD9-5B44-BF0A-F5859BD6B4EF}"/>
              </a:ext>
            </a:extLst>
          </p:cNvPr>
          <p:cNvGrpSpPr/>
          <p:nvPr/>
        </p:nvGrpSpPr>
        <p:grpSpPr>
          <a:xfrm>
            <a:off x="9878925" y="2538751"/>
            <a:ext cx="883198" cy="2018740"/>
            <a:chOff x="2556816" y="2749706"/>
            <a:chExt cx="883198" cy="2018740"/>
          </a:xfrm>
        </p:grpSpPr>
        <p:pic>
          <p:nvPicPr>
            <p:cNvPr id="37" name="Picture 36" descr="Icon&#10;&#10;Description automatically generated">
              <a:extLst>
                <a:ext uri="{FF2B5EF4-FFF2-40B4-BE49-F238E27FC236}">
                  <a16:creationId xmlns:a16="http://schemas.microsoft.com/office/drawing/2014/main" id="{42F890EC-7F7F-6949-9789-D106E63FB9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56816" y="2749706"/>
              <a:ext cx="883198" cy="2018740"/>
            </a:xfrm>
            <a:prstGeom prst="rect">
              <a:avLst/>
            </a:prstGeom>
          </p:spPr>
        </p:pic>
        <p:sp>
          <p:nvSpPr>
            <p:cNvPr id="38" name="Rectangle 37">
              <a:extLst>
                <a:ext uri="{FF2B5EF4-FFF2-40B4-BE49-F238E27FC236}">
                  <a16:creationId xmlns:a16="http://schemas.microsoft.com/office/drawing/2014/main" id="{9BF91B0D-B522-A74B-B98C-2F1D06AC7504}"/>
                </a:ext>
              </a:extLst>
            </p:cNvPr>
            <p:cNvSpPr/>
            <p:nvPr/>
          </p:nvSpPr>
          <p:spPr>
            <a:xfrm>
              <a:off x="2666333" y="4124354"/>
              <a:ext cx="664385" cy="4069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dirty="0">
                  <a:solidFill>
                    <a:srgbClr val="FFFF00"/>
                  </a:solidFill>
                </a:rPr>
                <a:t>App. Sever</a:t>
              </a:r>
            </a:p>
          </p:txBody>
        </p:sp>
        <p:sp>
          <p:nvSpPr>
            <p:cNvPr id="39" name="Rectangle 38">
              <a:extLst>
                <a:ext uri="{FF2B5EF4-FFF2-40B4-BE49-F238E27FC236}">
                  <a16:creationId xmlns:a16="http://schemas.microsoft.com/office/drawing/2014/main" id="{F2CF5518-9505-CE45-9404-8BC8F16CFB69}"/>
                </a:ext>
              </a:extLst>
            </p:cNvPr>
            <p:cNvSpPr/>
            <p:nvPr/>
          </p:nvSpPr>
          <p:spPr>
            <a:xfrm>
              <a:off x="2666222" y="3542898"/>
              <a:ext cx="664385" cy="4069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dirty="0">
                  <a:solidFill>
                    <a:srgbClr val="FFFF00"/>
                  </a:solidFill>
                </a:rPr>
                <a:t>App.</a:t>
              </a:r>
            </a:p>
          </p:txBody>
        </p:sp>
      </p:grpSp>
      <p:cxnSp>
        <p:nvCxnSpPr>
          <p:cNvPr id="40" name="Elbow Connector 39">
            <a:extLst>
              <a:ext uri="{FF2B5EF4-FFF2-40B4-BE49-F238E27FC236}">
                <a16:creationId xmlns:a16="http://schemas.microsoft.com/office/drawing/2014/main" id="{11CCA24B-3E92-654E-BEE9-45A2C3B22732}"/>
              </a:ext>
            </a:extLst>
          </p:cNvPr>
          <p:cNvCxnSpPr>
            <a:cxnSpLocks/>
            <a:stCxn id="37" idx="2"/>
            <a:endCxn id="23" idx="3"/>
          </p:cNvCxnSpPr>
          <p:nvPr/>
        </p:nvCxnSpPr>
        <p:spPr>
          <a:xfrm rot="5400000">
            <a:off x="8376102" y="4140827"/>
            <a:ext cx="1527758" cy="2361086"/>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10CF320-34B8-244A-A894-F5C7A342C9F4}"/>
              </a:ext>
            </a:extLst>
          </p:cNvPr>
          <p:cNvSpPr txBox="1"/>
          <p:nvPr/>
        </p:nvSpPr>
        <p:spPr>
          <a:xfrm>
            <a:off x="9680710" y="2156791"/>
            <a:ext cx="1347548" cy="369332"/>
          </a:xfrm>
          <a:prstGeom prst="rect">
            <a:avLst/>
          </a:prstGeom>
          <a:noFill/>
        </p:spPr>
        <p:txBody>
          <a:bodyPr wrap="none" rtlCol="0">
            <a:spAutoFit/>
          </a:bodyPr>
          <a:lstStyle/>
          <a:p>
            <a:r>
              <a:rPr lang="en-BR" b="1" dirty="0"/>
              <a:t>New Deploy</a:t>
            </a:r>
          </a:p>
        </p:txBody>
      </p:sp>
      <p:sp>
        <p:nvSpPr>
          <p:cNvPr id="46" name="TextBox 45">
            <a:extLst>
              <a:ext uri="{FF2B5EF4-FFF2-40B4-BE49-F238E27FC236}">
                <a16:creationId xmlns:a16="http://schemas.microsoft.com/office/drawing/2014/main" id="{0E5B9212-679B-2D4E-B767-DCA71477349D}"/>
              </a:ext>
            </a:extLst>
          </p:cNvPr>
          <p:cNvSpPr txBox="1"/>
          <p:nvPr/>
        </p:nvSpPr>
        <p:spPr>
          <a:xfrm>
            <a:off x="6446962" y="2946584"/>
            <a:ext cx="2955454" cy="2031325"/>
          </a:xfrm>
          <a:prstGeom prst="rect">
            <a:avLst/>
          </a:prstGeom>
          <a:noFill/>
        </p:spPr>
        <p:txBody>
          <a:bodyPr wrap="square" rtlCol="0">
            <a:spAutoFit/>
          </a:bodyPr>
          <a:lstStyle/>
          <a:p>
            <a:r>
              <a:rPr lang="en-BR" b="1" dirty="0"/>
              <a:t>Ciclo de Gestão de Mudanças</a:t>
            </a:r>
          </a:p>
          <a:p>
            <a:pPr marL="285750" indent="-285750">
              <a:buFont typeface="Arial" panose="020B0604020202020204" pitchFamily="34" charset="0"/>
              <a:buChar char="•"/>
            </a:pPr>
            <a:r>
              <a:rPr lang="en-BR" dirty="0"/>
              <a:t>Toda Mudança traz riscos</a:t>
            </a:r>
          </a:p>
          <a:p>
            <a:pPr marL="285750" indent="-285750">
              <a:buFont typeface="Arial" panose="020B0604020202020204" pitchFamily="34" charset="0"/>
              <a:buChar char="•"/>
            </a:pPr>
            <a:r>
              <a:rPr lang="en-BR" dirty="0"/>
              <a:t>O fator Humano é sempre imprevisível</a:t>
            </a:r>
          </a:p>
          <a:p>
            <a:pPr marL="285750" indent="-285750">
              <a:buFont typeface="Arial" panose="020B0604020202020204" pitchFamily="34" charset="0"/>
              <a:buChar char="•"/>
            </a:pPr>
            <a:r>
              <a:rPr lang="en-BR" dirty="0"/>
              <a:t>Nem sempre mapeamos todas as dependências</a:t>
            </a:r>
          </a:p>
          <a:p>
            <a:pPr marL="285750" indent="-285750">
              <a:buFont typeface="Arial" panose="020B0604020202020204" pitchFamily="34" charset="0"/>
              <a:buChar char="•"/>
            </a:pPr>
            <a:endParaRPr lang="en-BR" dirty="0"/>
          </a:p>
        </p:txBody>
      </p:sp>
      <p:sp>
        <p:nvSpPr>
          <p:cNvPr id="47" name="Multiply 46">
            <a:extLst>
              <a:ext uri="{FF2B5EF4-FFF2-40B4-BE49-F238E27FC236}">
                <a16:creationId xmlns:a16="http://schemas.microsoft.com/office/drawing/2014/main" id="{7D2D15CC-BFA8-3E4C-92DB-DD8E5A7253AC}"/>
              </a:ext>
            </a:extLst>
          </p:cNvPr>
          <p:cNvSpPr/>
          <p:nvPr/>
        </p:nvSpPr>
        <p:spPr>
          <a:xfrm>
            <a:off x="2984751" y="1854961"/>
            <a:ext cx="2710886" cy="3355366"/>
          </a:xfrm>
          <a:prstGeom prst="mathMultiply">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3994061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blinds(horizontal)">
                                      <p:cBhvr>
                                        <p:cTn id="14" dur="500"/>
                                        <p:tgtEl>
                                          <p:spTgt spid="42"/>
                                        </p:tgtEl>
                                      </p:cBhvr>
                                    </p:animEffect>
                                  </p:childTnLst>
                                </p:cTn>
                              </p:par>
                              <p:par>
                                <p:cTn id="15" presetID="3" presetClass="entr" presetSubtype="1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par>
                                <p:cTn id="18" presetID="3" presetClass="entr" presetSubtype="1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blinds(horizontal)">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P spid="42" grpId="0"/>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83F446-AE0F-D247-8470-C995F04B5EA8}"/>
              </a:ext>
            </a:extLst>
          </p:cNvPr>
          <p:cNvSpPr>
            <a:spLocks noGrp="1"/>
          </p:cNvSpPr>
          <p:nvPr>
            <p:ph type="body" idx="1"/>
          </p:nvPr>
        </p:nvSpPr>
        <p:spPr>
          <a:xfrm>
            <a:off x="768095" y="2120394"/>
            <a:ext cx="9887835" cy="844095"/>
          </a:xfrm>
        </p:spPr>
        <p:txBody>
          <a:bodyPr/>
          <a:lstStyle/>
          <a:p>
            <a:r>
              <a:rPr lang="en-US" dirty="0"/>
              <a:t>A interface entre ferramentas de </a:t>
            </a:r>
            <a:r>
              <a:rPr lang="en-US" dirty="0" err="1"/>
              <a:t>provisionamento</a:t>
            </a:r>
            <a:r>
              <a:rPr lang="en-US" dirty="0"/>
              <a:t> e um </a:t>
            </a:r>
            <a:r>
              <a:rPr lang="en-US" dirty="0" err="1"/>
              <a:t>provedor</a:t>
            </a:r>
            <a:r>
              <a:rPr lang="en-US" dirty="0"/>
              <a:t> de </a:t>
            </a:r>
            <a:r>
              <a:rPr lang="en-US" dirty="0" err="1"/>
              <a:t>nuvem</a:t>
            </a:r>
            <a:r>
              <a:rPr lang="en-US" dirty="0"/>
              <a:t> se </a:t>
            </a:r>
            <a:r>
              <a:rPr lang="en-US" dirty="0" err="1"/>
              <a:t>dá</a:t>
            </a:r>
            <a:r>
              <a:rPr lang="en-US" dirty="0"/>
              <a:t> </a:t>
            </a:r>
            <a:r>
              <a:rPr lang="en-US" dirty="0" err="1"/>
              <a:t>através</a:t>
            </a:r>
            <a:r>
              <a:rPr lang="en-US" dirty="0"/>
              <a:t> de um </a:t>
            </a:r>
            <a:r>
              <a:rPr lang="en-US" dirty="0" err="1"/>
              <a:t>componente</a:t>
            </a:r>
            <a:r>
              <a:rPr lang="en-US" dirty="0"/>
              <a:t> </a:t>
            </a:r>
            <a:r>
              <a:rPr lang="en-US" dirty="0" err="1"/>
              <a:t>chamado</a:t>
            </a:r>
            <a:r>
              <a:rPr lang="en-US" dirty="0"/>
              <a:t> </a:t>
            </a:r>
            <a:r>
              <a:rPr lang="en-US" b="1" i="1" dirty="0"/>
              <a:t>"provider"</a:t>
            </a:r>
            <a:endParaRPr lang="en-US" dirty="0"/>
          </a:p>
          <a:p>
            <a:endParaRPr lang="en-BR" dirty="0"/>
          </a:p>
        </p:txBody>
      </p:sp>
      <p:sp>
        <p:nvSpPr>
          <p:cNvPr id="4" name="Footer Placeholder 3">
            <a:extLst>
              <a:ext uri="{FF2B5EF4-FFF2-40B4-BE49-F238E27FC236}">
                <a16:creationId xmlns:a16="http://schemas.microsoft.com/office/drawing/2014/main" id="{372DB172-5680-A44F-BE66-11F618E49F0C}"/>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5" name="Slide Number Placeholder 4">
            <a:extLst>
              <a:ext uri="{FF2B5EF4-FFF2-40B4-BE49-F238E27FC236}">
                <a16:creationId xmlns:a16="http://schemas.microsoft.com/office/drawing/2014/main" id="{5547EF55-9B2D-644F-A2D7-740645A335C3}"/>
              </a:ext>
            </a:extLst>
          </p:cNvPr>
          <p:cNvSpPr>
            <a:spLocks noGrp="1"/>
          </p:cNvSpPr>
          <p:nvPr>
            <p:ph type="sldNum" sz="quarter" idx="11"/>
          </p:nvPr>
        </p:nvSpPr>
        <p:spPr/>
        <p:txBody>
          <a:bodyPr/>
          <a:lstStyle/>
          <a:p>
            <a:fld id="{7C371504-33D9-B044-8C50-620C44A06CB1}" type="slidenum">
              <a:rPr lang="en-US" smtClean="0"/>
              <a:pPr/>
              <a:t>7</a:t>
            </a:fld>
            <a:endParaRPr lang="en-US" dirty="0"/>
          </a:p>
        </p:txBody>
      </p:sp>
      <p:pic>
        <p:nvPicPr>
          <p:cNvPr id="6" name="Picture 5">
            <a:extLst>
              <a:ext uri="{FF2B5EF4-FFF2-40B4-BE49-F238E27FC236}">
                <a16:creationId xmlns:a16="http://schemas.microsoft.com/office/drawing/2014/main" id="{83347697-4583-5349-80D6-6B5B6E5C7B64}"/>
              </a:ext>
            </a:extLst>
          </p:cNvPr>
          <p:cNvPicPr>
            <a:picLocks noChangeAspect="1"/>
          </p:cNvPicPr>
          <p:nvPr/>
        </p:nvPicPr>
        <p:blipFill>
          <a:blip r:embed="rId2"/>
          <a:stretch>
            <a:fillRect/>
          </a:stretch>
        </p:blipFill>
        <p:spPr>
          <a:xfrm>
            <a:off x="126608" y="3525808"/>
            <a:ext cx="3074750" cy="1987338"/>
          </a:xfrm>
          <a:prstGeom prst="rect">
            <a:avLst/>
          </a:prstGeom>
        </p:spPr>
      </p:pic>
      <p:pic>
        <p:nvPicPr>
          <p:cNvPr id="7" name="Picture 6">
            <a:extLst>
              <a:ext uri="{FF2B5EF4-FFF2-40B4-BE49-F238E27FC236}">
                <a16:creationId xmlns:a16="http://schemas.microsoft.com/office/drawing/2014/main" id="{1AFA9AE1-CD65-A54D-A9BE-8B9017CAD11E}"/>
              </a:ext>
            </a:extLst>
          </p:cNvPr>
          <p:cNvPicPr>
            <a:picLocks noChangeAspect="1"/>
          </p:cNvPicPr>
          <p:nvPr/>
        </p:nvPicPr>
        <p:blipFill>
          <a:blip r:embed="rId3"/>
          <a:stretch>
            <a:fillRect/>
          </a:stretch>
        </p:blipFill>
        <p:spPr>
          <a:xfrm>
            <a:off x="5808855" y="3028349"/>
            <a:ext cx="1866900" cy="3670300"/>
          </a:xfrm>
          <a:prstGeom prst="rect">
            <a:avLst/>
          </a:prstGeom>
        </p:spPr>
      </p:pic>
      <p:pic>
        <p:nvPicPr>
          <p:cNvPr id="8" name="Picture 7">
            <a:extLst>
              <a:ext uri="{FF2B5EF4-FFF2-40B4-BE49-F238E27FC236}">
                <a16:creationId xmlns:a16="http://schemas.microsoft.com/office/drawing/2014/main" id="{7E4DA8BE-C18D-F843-873A-3718CA962AB5}"/>
              </a:ext>
            </a:extLst>
          </p:cNvPr>
          <p:cNvPicPr>
            <a:picLocks noChangeAspect="1"/>
          </p:cNvPicPr>
          <p:nvPr/>
        </p:nvPicPr>
        <p:blipFill>
          <a:blip r:embed="rId4"/>
          <a:stretch>
            <a:fillRect/>
          </a:stretch>
        </p:blipFill>
        <p:spPr>
          <a:xfrm>
            <a:off x="3904632" y="4040685"/>
            <a:ext cx="1244600" cy="1231900"/>
          </a:xfrm>
          <a:prstGeom prst="rect">
            <a:avLst/>
          </a:prstGeom>
        </p:spPr>
      </p:pic>
      <p:pic>
        <p:nvPicPr>
          <p:cNvPr id="9" name="Picture 8">
            <a:extLst>
              <a:ext uri="{FF2B5EF4-FFF2-40B4-BE49-F238E27FC236}">
                <a16:creationId xmlns:a16="http://schemas.microsoft.com/office/drawing/2014/main" id="{C426A4BC-E90A-044A-8F6C-CA83D3475C8C}"/>
              </a:ext>
            </a:extLst>
          </p:cNvPr>
          <p:cNvPicPr>
            <a:picLocks noChangeAspect="1"/>
          </p:cNvPicPr>
          <p:nvPr/>
        </p:nvPicPr>
        <p:blipFill>
          <a:blip r:embed="rId5"/>
          <a:stretch>
            <a:fillRect/>
          </a:stretch>
        </p:blipFill>
        <p:spPr>
          <a:xfrm>
            <a:off x="3329280" y="4358630"/>
            <a:ext cx="600364" cy="404091"/>
          </a:xfrm>
          <a:prstGeom prst="rect">
            <a:avLst/>
          </a:prstGeom>
        </p:spPr>
      </p:pic>
      <p:sp>
        <p:nvSpPr>
          <p:cNvPr id="10" name="Rectangle 9">
            <a:extLst>
              <a:ext uri="{FF2B5EF4-FFF2-40B4-BE49-F238E27FC236}">
                <a16:creationId xmlns:a16="http://schemas.microsoft.com/office/drawing/2014/main" id="{810F0E27-9ABD-FF4B-996C-67687A041FAD}"/>
              </a:ext>
            </a:extLst>
          </p:cNvPr>
          <p:cNvSpPr/>
          <p:nvPr/>
        </p:nvSpPr>
        <p:spPr>
          <a:xfrm>
            <a:off x="5769551" y="2816680"/>
            <a:ext cx="1945508" cy="326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t>Cloud Provider</a:t>
            </a:r>
          </a:p>
        </p:txBody>
      </p:sp>
      <p:pic>
        <p:nvPicPr>
          <p:cNvPr id="11" name="Picture 10">
            <a:extLst>
              <a:ext uri="{FF2B5EF4-FFF2-40B4-BE49-F238E27FC236}">
                <a16:creationId xmlns:a16="http://schemas.microsoft.com/office/drawing/2014/main" id="{D6A5133F-CC1F-AA45-B524-0021B2704D22}"/>
              </a:ext>
            </a:extLst>
          </p:cNvPr>
          <p:cNvPicPr>
            <a:picLocks noChangeAspect="1"/>
          </p:cNvPicPr>
          <p:nvPr/>
        </p:nvPicPr>
        <p:blipFill>
          <a:blip r:embed="rId6"/>
          <a:stretch>
            <a:fillRect/>
          </a:stretch>
        </p:blipFill>
        <p:spPr>
          <a:xfrm>
            <a:off x="8508743" y="3535072"/>
            <a:ext cx="3530133" cy="1986518"/>
          </a:xfrm>
          <a:prstGeom prst="rect">
            <a:avLst/>
          </a:prstGeom>
        </p:spPr>
      </p:pic>
      <p:pic>
        <p:nvPicPr>
          <p:cNvPr id="18" name="Picture 17">
            <a:extLst>
              <a:ext uri="{FF2B5EF4-FFF2-40B4-BE49-F238E27FC236}">
                <a16:creationId xmlns:a16="http://schemas.microsoft.com/office/drawing/2014/main" id="{9E3DF69F-55D9-0F49-808C-7DE6591C2A8D}"/>
              </a:ext>
            </a:extLst>
          </p:cNvPr>
          <p:cNvPicPr>
            <a:picLocks noChangeAspect="1"/>
          </p:cNvPicPr>
          <p:nvPr/>
        </p:nvPicPr>
        <p:blipFill>
          <a:blip r:embed="rId5"/>
          <a:stretch>
            <a:fillRect/>
          </a:stretch>
        </p:blipFill>
        <p:spPr>
          <a:xfrm>
            <a:off x="5033707" y="4358630"/>
            <a:ext cx="600364" cy="404091"/>
          </a:xfrm>
          <a:prstGeom prst="rect">
            <a:avLst/>
          </a:prstGeom>
        </p:spPr>
      </p:pic>
      <p:pic>
        <p:nvPicPr>
          <p:cNvPr id="19" name="Picture 18">
            <a:extLst>
              <a:ext uri="{FF2B5EF4-FFF2-40B4-BE49-F238E27FC236}">
                <a16:creationId xmlns:a16="http://schemas.microsoft.com/office/drawing/2014/main" id="{69387E0B-A958-0441-8F2B-7C3B98EDCA27}"/>
              </a:ext>
            </a:extLst>
          </p:cNvPr>
          <p:cNvPicPr>
            <a:picLocks noChangeAspect="1"/>
          </p:cNvPicPr>
          <p:nvPr/>
        </p:nvPicPr>
        <p:blipFill>
          <a:blip r:embed="rId5"/>
          <a:stretch>
            <a:fillRect/>
          </a:stretch>
        </p:blipFill>
        <p:spPr>
          <a:xfrm>
            <a:off x="7741661" y="4358629"/>
            <a:ext cx="600364" cy="404091"/>
          </a:xfrm>
          <a:prstGeom prst="rect">
            <a:avLst/>
          </a:prstGeom>
        </p:spPr>
      </p:pic>
      <p:sp>
        <p:nvSpPr>
          <p:cNvPr id="21" name="TextBox 20">
            <a:extLst>
              <a:ext uri="{FF2B5EF4-FFF2-40B4-BE49-F238E27FC236}">
                <a16:creationId xmlns:a16="http://schemas.microsoft.com/office/drawing/2014/main" id="{0A0C79FC-CB9F-BD4C-9142-376ED809D692}"/>
              </a:ext>
            </a:extLst>
          </p:cNvPr>
          <p:cNvSpPr txBox="1"/>
          <p:nvPr/>
        </p:nvSpPr>
        <p:spPr>
          <a:xfrm>
            <a:off x="483476" y="472967"/>
            <a:ext cx="10983310" cy="830997"/>
          </a:xfrm>
          <a:prstGeom prst="rect">
            <a:avLst/>
          </a:prstGeom>
          <a:noFill/>
        </p:spPr>
        <p:txBody>
          <a:bodyPr wrap="square" rtlCol="0">
            <a:spAutoFit/>
          </a:bodyPr>
          <a:lstStyle/>
          <a:p>
            <a:r>
              <a:rPr lang="en-US" sz="2400" b="1" dirty="0" err="1"/>
              <a:t>Infraestrutura</a:t>
            </a:r>
            <a:r>
              <a:rPr lang="en-US" sz="2400" b="1" dirty="0"/>
              <a:t> </a:t>
            </a:r>
            <a:r>
              <a:rPr lang="en-US" sz="2400" b="1" dirty="0" err="1"/>
              <a:t>como</a:t>
            </a:r>
            <a:r>
              <a:rPr lang="en-US" sz="2400" b="1" dirty="0"/>
              <a:t> Código (</a:t>
            </a:r>
            <a:r>
              <a:rPr lang="en-US" sz="2400" b="1" dirty="0" err="1"/>
              <a:t>IaC</a:t>
            </a:r>
            <a:r>
              <a:rPr lang="en-US" sz="2400" b="1" dirty="0"/>
              <a:t>)</a:t>
            </a:r>
            <a:endParaRPr lang="en-US" sz="2400" dirty="0"/>
          </a:p>
          <a:p>
            <a:r>
              <a:rPr lang="en-US" sz="2400" dirty="0"/>
              <a:t>Meu Código </a:t>
            </a:r>
            <a:r>
              <a:rPr lang="en-US" sz="2400" dirty="0" err="1"/>
              <a:t>é</a:t>
            </a:r>
            <a:r>
              <a:rPr lang="en-US" sz="2400" dirty="0"/>
              <a:t> </a:t>
            </a:r>
            <a:r>
              <a:rPr lang="en-US" sz="2400" b="1" dirty="0"/>
              <a:t>universal</a:t>
            </a:r>
            <a:r>
              <a:rPr lang="en-US" sz="2400" dirty="0"/>
              <a:t> ?</a:t>
            </a:r>
          </a:p>
        </p:txBody>
      </p:sp>
    </p:spTree>
    <p:extLst>
      <p:ext uri="{BB962C8B-B14F-4D97-AF65-F5344CB8AC3E}">
        <p14:creationId xmlns:p14="http://schemas.microsoft.com/office/powerpoint/2010/main" val="373000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fraestrutura como Código (IaaC)…">
            <a:extLst>
              <a:ext uri="{FF2B5EF4-FFF2-40B4-BE49-F238E27FC236}">
                <a16:creationId xmlns:a16="http://schemas.microsoft.com/office/drawing/2014/main" id="{6A1467C5-E7D6-9948-BDF7-BF8BD0DF1FA3}"/>
              </a:ext>
            </a:extLst>
          </p:cNvPr>
          <p:cNvSpPr txBox="1"/>
          <p:nvPr/>
        </p:nvSpPr>
        <p:spPr>
          <a:xfrm>
            <a:off x="440242" y="562761"/>
            <a:ext cx="8683931" cy="851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algn="l">
              <a:defRPr sz="3800">
                <a:latin typeface="Avenir Heavy"/>
                <a:ea typeface="Avenir Heavy"/>
                <a:cs typeface="Avenir Heavy"/>
                <a:sym typeface="Avenir Heavy"/>
              </a:defRPr>
            </a:pPr>
            <a:r>
              <a:rPr sz="2672" dirty="0" err="1"/>
              <a:t>Infraestrutura</a:t>
            </a:r>
            <a:r>
              <a:rPr sz="2672" dirty="0"/>
              <a:t> </a:t>
            </a:r>
            <a:r>
              <a:rPr sz="2672" dirty="0" err="1"/>
              <a:t>como</a:t>
            </a:r>
            <a:r>
              <a:rPr sz="2672" dirty="0"/>
              <a:t> Código (</a:t>
            </a:r>
            <a:r>
              <a:rPr sz="2672" dirty="0" err="1"/>
              <a:t>IaC</a:t>
            </a:r>
            <a:r>
              <a:rPr sz="2672" dirty="0"/>
              <a:t>)</a:t>
            </a:r>
          </a:p>
          <a:p>
            <a:pPr algn="l">
              <a:defRPr sz="3400">
                <a:latin typeface="Avenir Heavy"/>
                <a:ea typeface="Avenir Heavy"/>
                <a:cs typeface="Avenir Heavy"/>
                <a:sym typeface="Avenir Heavy"/>
              </a:defRPr>
            </a:pPr>
            <a:r>
              <a:rPr sz="2391" dirty="0" err="1"/>
              <a:t>Provisionamento</a:t>
            </a:r>
            <a:r>
              <a:rPr lang="en-US" sz="2391" dirty="0"/>
              <a:t> e </a:t>
            </a:r>
            <a:r>
              <a:rPr lang="en-US" sz="2391" dirty="0" err="1"/>
              <a:t>Automação</a:t>
            </a:r>
            <a:endParaRPr sz="2391" dirty="0"/>
          </a:p>
        </p:txBody>
      </p:sp>
      <p:pic>
        <p:nvPicPr>
          <p:cNvPr id="14" name="Terraform_PrimaryLogo_FullColor.png" descr="Terraform_PrimaryLogo_FullColor.png">
            <a:extLst>
              <a:ext uri="{FF2B5EF4-FFF2-40B4-BE49-F238E27FC236}">
                <a16:creationId xmlns:a16="http://schemas.microsoft.com/office/drawing/2014/main" id="{C7163C88-9C49-DC45-BD6C-BEEAC2A425EA}"/>
              </a:ext>
            </a:extLst>
          </p:cNvPr>
          <p:cNvPicPr>
            <a:picLocks noChangeAspect="1"/>
          </p:cNvPicPr>
          <p:nvPr/>
        </p:nvPicPr>
        <p:blipFill>
          <a:blip r:embed="rId2"/>
          <a:stretch>
            <a:fillRect/>
          </a:stretch>
        </p:blipFill>
        <p:spPr>
          <a:xfrm>
            <a:off x="3915825" y="1950227"/>
            <a:ext cx="2423938" cy="837361"/>
          </a:xfrm>
          <a:prstGeom prst="rect">
            <a:avLst/>
          </a:prstGeom>
          <a:ln w="12700">
            <a:miter lim="400000"/>
          </a:ln>
          <a:effectLst>
            <a:outerShdw blurRad="127000" dist="76200" dir="2700000" rotWithShape="0">
              <a:srgbClr val="000000">
                <a:alpha val="75000"/>
              </a:srgbClr>
            </a:outerShdw>
          </a:effectLst>
        </p:spPr>
      </p:pic>
      <p:pic>
        <p:nvPicPr>
          <p:cNvPr id="15" name="ansyble.png" descr="ansyble.png">
            <a:extLst>
              <a:ext uri="{FF2B5EF4-FFF2-40B4-BE49-F238E27FC236}">
                <a16:creationId xmlns:a16="http://schemas.microsoft.com/office/drawing/2014/main" id="{88878439-1D40-7B44-9180-2E79839175C1}"/>
              </a:ext>
            </a:extLst>
          </p:cNvPr>
          <p:cNvPicPr>
            <a:picLocks noChangeAspect="1"/>
          </p:cNvPicPr>
          <p:nvPr/>
        </p:nvPicPr>
        <p:blipFill>
          <a:blip r:embed="rId3"/>
          <a:stretch>
            <a:fillRect/>
          </a:stretch>
        </p:blipFill>
        <p:spPr>
          <a:xfrm>
            <a:off x="8680331" y="1950227"/>
            <a:ext cx="1634083" cy="1296892"/>
          </a:xfrm>
          <a:prstGeom prst="rect">
            <a:avLst/>
          </a:prstGeom>
          <a:ln w="12700">
            <a:miter lim="400000"/>
          </a:ln>
          <a:effectLst>
            <a:outerShdw blurRad="127000" dist="76200" dir="2700000" rotWithShape="0">
              <a:srgbClr val="000000">
                <a:alpha val="75000"/>
              </a:srgbClr>
            </a:outerShdw>
          </a:effectLst>
        </p:spPr>
      </p:pic>
      <p:grpSp>
        <p:nvGrpSpPr>
          <p:cNvPr id="20" name="Group 19">
            <a:extLst>
              <a:ext uri="{FF2B5EF4-FFF2-40B4-BE49-F238E27FC236}">
                <a16:creationId xmlns:a16="http://schemas.microsoft.com/office/drawing/2014/main" id="{ED4AD354-F58A-E645-B9A9-E9E52A2F8C8B}"/>
              </a:ext>
            </a:extLst>
          </p:cNvPr>
          <p:cNvGrpSpPr/>
          <p:nvPr/>
        </p:nvGrpSpPr>
        <p:grpSpPr>
          <a:xfrm>
            <a:off x="6702858" y="2655535"/>
            <a:ext cx="3904314" cy="3230382"/>
            <a:chOff x="6702858" y="2655535"/>
            <a:chExt cx="3904314" cy="3230382"/>
          </a:xfrm>
        </p:grpSpPr>
        <p:pic>
          <p:nvPicPr>
            <p:cNvPr id="13" name="Picture 12" descr="A picture containing drawing&#10;&#10;Description automatically generated">
              <a:extLst>
                <a:ext uri="{FF2B5EF4-FFF2-40B4-BE49-F238E27FC236}">
                  <a16:creationId xmlns:a16="http://schemas.microsoft.com/office/drawing/2014/main" id="{B8312EDF-F18C-EF48-AB64-17E6DE395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4154" y="3898950"/>
              <a:ext cx="1066436" cy="1066436"/>
            </a:xfrm>
            <a:prstGeom prst="rect">
              <a:avLst/>
            </a:prstGeom>
          </p:spPr>
        </p:pic>
        <p:sp>
          <p:nvSpPr>
            <p:cNvPr id="17" name="TextBox 16">
              <a:extLst>
                <a:ext uri="{FF2B5EF4-FFF2-40B4-BE49-F238E27FC236}">
                  <a16:creationId xmlns:a16="http://schemas.microsoft.com/office/drawing/2014/main" id="{F09278D5-D3E0-B94D-B899-92A2E8A59D04}"/>
                </a:ext>
              </a:extLst>
            </p:cNvPr>
            <p:cNvSpPr txBox="1"/>
            <p:nvPr/>
          </p:nvSpPr>
          <p:spPr>
            <a:xfrm>
              <a:off x="8672353" y="5034594"/>
              <a:ext cx="1934819" cy="85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defTabSz="321457" hangingPunct="0"/>
              <a:r>
                <a:rPr lang="en-BR" sz="1266" b="1" dirty="0">
                  <a:solidFill>
                    <a:srgbClr val="5B5854"/>
                  </a:solidFill>
                  <a:latin typeface="Avenir Medium"/>
                  <a:ea typeface="Avenir Medium"/>
                  <a:cs typeface="Avenir Medium"/>
                  <a:sym typeface="Avenir Medium"/>
                </a:rPr>
                <a:t>Ações pós criação</a:t>
              </a:r>
            </a:p>
            <a:p>
              <a:pPr marL="241093" indent="-241093" defTabSz="321457" hangingPunct="0">
                <a:buFont typeface="Arial" panose="020B0604020202020204" pitchFamily="34" charset="0"/>
                <a:buChar char="•"/>
              </a:pPr>
              <a:r>
                <a:rPr lang="en-BR" sz="1266" dirty="0"/>
                <a:t>Instalação Software</a:t>
              </a:r>
            </a:p>
            <a:p>
              <a:pPr marL="241093" indent="-241093" defTabSz="321457" hangingPunct="0">
                <a:buFont typeface="Arial" panose="020B0604020202020204" pitchFamily="34" charset="0"/>
                <a:buChar char="•"/>
              </a:pPr>
              <a:r>
                <a:rPr lang="en-BR" sz="1266" dirty="0">
                  <a:solidFill>
                    <a:srgbClr val="5B5854"/>
                  </a:solidFill>
                  <a:latin typeface="Avenir Medium"/>
                  <a:ea typeface="Avenir Medium"/>
                  <a:cs typeface="Avenir Medium"/>
                  <a:sym typeface="Avenir Medium"/>
                </a:rPr>
                <a:t>C</a:t>
              </a:r>
              <a:r>
                <a:rPr lang="en-BR" sz="1266" dirty="0"/>
                <a:t>ustomizações no Sistema Operacional</a:t>
              </a:r>
              <a:endParaRPr lang="en-BR" sz="1266" dirty="0">
                <a:solidFill>
                  <a:srgbClr val="5B5854"/>
                </a:solidFill>
                <a:latin typeface="Avenir Medium"/>
                <a:ea typeface="Avenir Medium"/>
                <a:cs typeface="Avenir Medium"/>
                <a:sym typeface="Avenir Medium"/>
              </a:endParaRPr>
            </a:p>
          </p:txBody>
        </p:sp>
        <p:sp>
          <p:nvSpPr>
            <p:cNvPr id="2" name="TextBox 1">
              <a:extLst>
                <a:ext uri="{FF2B5EF4-FFF2-40B4-BE49-F238E27FC236}">
                  <a16:creationId xmlns:a16="http://schemas.microsoft.com/office/drawing/2014/main" id="{BEB0A097-231C-CB45-BFDC-B5108525CE10}"/>
                </a:ext>
              </a:extLst>
            </p:cNvPr>
            <p:cNvSpPr txBox="1"/>
            <p:nvPr/>
          </p:nvSpPr>
          <p:spPr>
            <a:xfrm>
              <a:off x="6702858" y="2655535"/>
              <a:ext cx="1715534" cy="3154710"/>
            </a:xfrm>
            <a:prstGeom prst="rect">
              <a:avLst/>
            </a:prstGeom>
            <a:noFill/>
          </p:spPr>
          <p:txBody>
            <a:bodyPr wrap="none" rtlCol="0">
              <a:spAutoFit/>
            </a:bodyPr>
            <a:lstStyle/>
            <a:p>
              <a:r>
                <a:rPr lang="en-BR" sz="19900" dirty="0">
                  <a:solidFill>
                    <a:srgbClr val="FF0000"/>
                  </a:solidFill>
                </a:rPr>
                <a:t>+</a:t>
              </a:r>
            </a:p>
          </p:txBody>
        </p:sp>
      </p:grpSp>
      <p:grpSp>
        <p:nvGrpSpPr>
          <p:cNvPr id="12" name="Group 11">
            <a:extLst>
              <a:ext uri="{FF2B5EF4-FFF2-40B4-BE49-F238E27FC236}">
                <a16:creationId xmlns:a16="http://schemas.microsoft.com/office/drawing/2014/main" id="{4AF0DB9A-CA16-7447-A4C8-A88F79708933}"/>
              </a:ext>
            </a:extLst>
          </p:cNvPr>
          <p:cNvGrpSpPr/>
          <p:nvPr/>
        </p:nvGrpSpPr>
        <p:grpSpPr>
          <a:xfrm>
            <a:off x="150995" y="3428604"/>
            <a:ext cx="2014378" cy="1339464"/>
            <a:chOff x="150995" y="3428604"/>
            <a:chExt cx="2014378" cy="1339464"/>
          </a:xfrm>
        </p:grpSpPr>
        <p:sp>
          <p:nvSpPr>
            <p:cNvPr id="18" name="TextBox 17">
              <a:extLst>
                <a:ext uri="{FF2B5EF4-FFF2-40B4-BE49-F238E27FC236}">
                  <a16:creationId xmlns:a16="http://schemas.microsoft.com/office/drawing/2014/main" id="{B68E5823-6C95-9843-A0C3-22B1EA5C4C0E}"/>
                </a:ext>
              </a:extLst>
            </p:cNvPr>
            <p:cNvSpPr txBox="1"/>
            <p:nvPr/>
          </p:nvSpPr>
          <p:spPr>
            <a:xfrm>
              <a:off x="150995" y="4460291"/>
              <a:ext cx="2014378" cy="307777"/>
            </a:xfrm>
            <a:prstGeom prst="rect">
              <a:avLst/>
            </a:prstGeom>
            <a:noFill/>
          </p:spPr>
          <p:txBody>
            <a:bodyPr wrap="square" rtlCol="0">
              <a:spAutoFit/>
            </a:bodyPr>
            <a:lstStyle/>
            <a:p>
              <a:pPr algn="ctr"/>
              <a:r>
                <a:rPr lang="en-BR" sz="1400" dirty="0"/>
                <a:t>Administrador de Ambiente</a:t>
              </a:r>
            </a:p>
          </p:txBody>
        </p:sp>
        <p:pic>
          <p:nvPicPr>
            <p:cNvPr id="8" name="Picture 7">
              <a:extLst>
                <a:ext uri="{FF2B5EF4-FFF2-40B4-BE49-F238E27FC236}">
                  <a16:creationId xmlns:a16="http://schemas.microsoft.com/office/drawing/2014/main" id="{9BF3B9D9-067A-4549-92F7-12AEDD967A50}"/>
                </a:ext>
              </a:extLst>
            </p:cNvPr>
            <p:cNvPicPr>
              <a:picLocks noChangeAspect="1"/>
            </p:cNvPicPr>
            <p:nvPr/>
          </p:nvPicPr>
          <p:blipFill>
            <a:blip r:embed="rId5"/>
            <a:stretch>
              <a:fillRect/>
            </a:stretch>
          </p:blipFill>
          <p:spPr>
            <a:xfrm>
              <a:off x="161234" y="3428604"/>
              <a:ext cx="1993900" cy="1016000"/>
            </a:xfrm>
            <a:prstGeom prst="rect">
              <a:avLst/>
            </a:prstGeom>
          </p:spPr>
        </p:pic>
      </p:grpSp>
      <p:grpSp>
        <p:nvGrpSpPr>
          <p:cNvPr id="19" name="Group 18">
            <a:extLst>
              <a:ext uri="{FF2B5EF4-FFF2-40B4-BE49-F238E27FC236}">
                <a16:creationId xmlns:a16="http://schemas.microsoft.com/office/drawing/2014/main" id="{2AA2A78B-B9E9-9743-ACA3-76D116579580}"/>
              </a:ext>
            </a:extLst>
          </p:cNvPr>
          <p:cNvGrpSpPr/>
          <p:nvPr/>
        </p:nvGrpSpPr>
        <p:grpSpPr>
          <a:xfrm>
            <a:off x="2438254" y="3364341"/>
            <a:ext cx="4057590" cy="2998101"/>
            <a:chOff x="2438254" y="3364341"/>
            <a:chExt cx="4057590" cy="2998101"/>
          </a:xfrm>
        </p:grpSpPr>
        <p:pic>
          <p:nvPicPr>
            <p:cNvPr id="7" name="Picture 6" descr="A screenshot of a cell phone&#10;&#10;Description automatically generated">
              <a:extLst>
                <a:ext uri="{FF2B5EF4-FFF2-40B4-BE49-F238E27FC236}">
                  <a16:creationId xmlns:a16="http://schemas.microsoft.com/office/drawing/2014/main" id="{6D6ED5F0-8CCA-5742-A13F-916CBC16F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0655" y="3880693"/>
              <a:ext cx="969487" cy="704394"/>
            </a:xfrm>
            <a:prstGeom prst="rect">
              <a:avLst/>
            </a:prstGeom>
          </p:spPr>
        </p:pic>
        <p:pic>
          <p:nvPicPr>
            <p:cNvPr id="9" name="Picture 8" descr="A picture containing stereo&#10;&#10;Description automatically generated">
              <a:extLst>
                <a:ext uri="{FF2B5EF4-FFF2-40B4-BE49-F238E27FC236}">
                  <a16:creationId xmlns:a16="http://schemas.microsoft.com/office/drawing/2014/main" id="{C2433812-27F4-2C44-973A-2DB860FDD8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1201" y="3936604"/>
              <a:ext cx="864643" cy="648482"/>
            </a:xfrm>
            <a:prstGeom prst="rect">
              <a:avLst/>
            </a:prstGeom>
          </p:spPr>
        </p:pic>
        <p:pic>
          <p:nvPicPr>
            <p:cNvPr id="11" name="Picture 10" descr="A picture containing large&#10;&#10;Description automatically generated">
              <a:extLst>
                <a:ext uri="{FF2B5EF4-FFF2-40B4-BE49-F238E27FC236}">
                  <a16:creationId xmlns:a16="http://schemas.microsoft.com/office/drawing/2014/main" id="{62FCFB35-11AF-4C49-91E9-22C94670AB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3667816" y="3783973"/>
              <a:ext cx="1220745" cy="381482"/>
            </a:xfrm>
            <a:prstGeom prst="rect">
              <a:avLst/>
            </a:prstGeom>
          </p:spPr>
        </p:pic>
        <p:sp>
          <p:nvSpPr>
            <p:cNvPr id="16" name="TextBox 15">
              <a:extLst>
                <a:ext uri="{FF2B5EF4-FFF2-40B4-BE49-F238E27FC236}">
                  <a16:creationId xmlns:a16="http://schemas.microsoft.com/office/drawing/2014/main" id="{1A43C4D2-0941-E146-89C9-26FD90478977}"/>
                </a:ext>
              </a:extLst>
            </p:cNvPr>
            <p:cNvSpPr txBox="1"/>
            <p:nvPr/>
          </p:nvSpPr>
          <p:spPr>
            <a:xfrm>
              <a:off x="4371762" y="4926728"/>
              <a:ext cx="1785334" cy="14357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defTabSz="321457" hangingPunct="0"/>
              <a:r>
                <a:rPr lang="en-BR" sz="1266" b="1" dirty="0">
                  <a:solidFill>
                    <a:srgbClr val="5B5854"/>
                  </a:solidFill>
                  <a:latin typeface="Avenir Medium"/>
                  <a:ea typeface="Avenir Medium"/>
                  <a:cs typeface="Avenir Medium"/>
                  <a:sym typeface="Avenir Medium"/>
                </a:rPr>
                <a:t>Criação da Infra: </a:t>
              </a:r>
            </a:p>
            <a:p>
              <a:pPr marL="241093" indent="-241093" defTabSz="321457" hangingPunct="0">
                <a:buFont typeface="Arial" panose="020B0604020202020204" pitchFamily="34" charset="0"/>
                <a:buChar char="•"/>
              </a:pPr>
              <a:r>
                <a:rPr lang="en-BR" sz="1266" dirty="0"/>
                <a:t>Networking</a:t>
              </a:r>
            </a:p>
            <a:p>
              <a:pPr marL="241093" indent="-241093" defTabSz="321457" hangingPunct="0">
                <a:buFont typeface="Arial" panose="020B0604020202020204" pitchFamily="34" charset="0"/>
                <a:buChar char="•"/>
              </a:pPr>
              <a:r>
                <a:rPr lang="en-BR" sz="1266" dirty="0">
                  <a:solidFill>
                    <a:srgbClr val="5B5854"/>
                  </a:solidFill>
                  <a:latin typeface="Avenir Medium"/>
                  <a:ea typeface="Avenir Medium"/>
                  <a:cs typeface="Avenir Medium"/>
                  <a:sym typeface="Avenir Medium"/>
                </a:rPr>
                <a:t>Compute Instances</a:t>
              </a:r>
            </a:p>
            <a:p>
              <a:pPr marL="241093" indent="-241093" defTabSz="321457" hangingPunct="0">
                <a:buFont typeface="Arial" panose="020B0604020202020204" pitchFamily="34" charset="0"/>
                <a:buChar char="•"/>
              </a:pPr>
              <a:r>
                <a:rPr lang="en-BR" sz="1266" dirty="0"/>
                <a:t>VNIC’s</a:t>
              </a:r>
            </a:p>
            <a:p>
              <a:pPr marL="241093" indent="-241093" defTabSz="321457" hangingPunct="0">
                <a:buFont typeface="Arial" panose="020B0604020202020204" pitchFamily="34" charset="0"/>
                <a:buChar char="•"/>
              </a:pPr>
              <a:r>
                <a:rPr lang="en-BR" sz="1266" dirty="0">
                  <a:solidFill>
                    <a:srgbClr val="5B5854"/>
                  </a:solidFill>
                  <a:latin typeface="Avenir Medium"/>
                  <a:ea typeface="Avenir Medium"/>
                  <a:cs typeface="Avenir Medium"/>
                  <a:sym typeface="Avenir Medium"/>
                </a:rPr>
                <a:t>Security Rules</a:t>
              </a:r>
            </a:p>
            <a:p>
              <a:pPr marL="241093" indent="-241093" defTabSz="321457" hangingPunct="0">
                <a:buFont typeface="Arial" panose="020B0604020202020204" pitchFamily="34" charset="0"/>
                <a:buChar char="•"/>
              </a:pPr>
              <a:r>
                <a:rPr lang="en-BR" sz="1266" dirty="0">
                  <a:solidFill>
                    <a:srgbClr val="5B5854"/>
                  </a:solidFill>
                  <a:latin typeface="Avenir Medium"/>
                  <a:ea typeface="Avenir Medium"/>
                  <a:cs typeface="Avenir Medium"/>
                  <a:sym typeface="Avenir Medium"/>
                </a:rPr>
                <a:t>Criação de Storage (camada física)</a:t>
              </a:r>
            </a:p>
          </p:txBody>
        </p:sp>
        <p:sp>
          <p:nvSpPr>
            <p:cNvPr id="10" name="Notched Right Arrow 9">
              <a:extLst>
                <a:ext uri="{FF2B5EF4-FFF2-40B4-BE49-F238E27FC236}">
                  <a16:creationId xmlns:a16="http://schemas.microsoft.com/office/drawing/2014/main" id="{05B34A41-BE2F-4545-A120-57DCC9FC5993}"/>
                </a:ext>
              </a:extLst>
            </p:cNvPr>
            <p:cNvSpPr/>
            <p:nvPr/>
          </p:nvSpPr>
          <p:spPr>
            <a:xfrm>
              <a:off x="2438254" y="3625511"/>
              <a:ext cx="1235722" cy="51036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26908248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D7F4E-33EA-BE4F-9C0B-8AFD02858295}"/>
              </a:ext>
            </a:extLst>
          </p:cNvPr>
          <p:cNvSpPr txBox="1"/>
          <p:nvPr/>
        </p:nvSpPr>
        <p:spPr>
          <a:xfrm>
            <a:off x="2910040" y="2223358"/>
            <a:ext cx="1990479" cy="331758"/>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algn="ctr" defTabSz="321457" hangingPunct="0"/>
            <a:r>
              <a:rPr lang="en-BR" sz="1687" dirty="0">
                <a:solidFill>
                  <a:srgbClr val="FFFF00"/>
                </a:solidFill>
                <a:latin typeface="Avenir Medium"/>
                <a:ea typeface="Avenir Medium"/>
                <a:cs typeface="Avenir Medium"/>
                <a:sym typeface="Avenir Medium"/>
              </a:rPr>
              <a:t>Network</a:t>
            </a:r>
          </a:p>
        </p:txBody>
      </p:sp>
      <p:sp>
        <p:nvSpPr>
          <p:cNvPr id="18" name="TextBox 17">
            <a:extLst>
              <a:ext uri="{FF2B5EF4-FFF2-40B4-BE49-F238E27FC236}">
                <a16:creationId xmlns:a16="http://schemas.microsoft.com/office/drawing/2014/main" id="{B4E487DF-0B3C-754E-A10A-DD8E4146FC7A}"/>
              </a:ext>
            </a:extLst>
          </p:cNvPr>
          <p:cNvSpPr txBox="1"/>
          <p:nvPr/>
        </p:nvSpPr>
        <p:spPr>
          <a:xfrm>
            <a:off x="2910041" y="2669449"/>
            <a:ext cx="1990479" cy="331758"/>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algn="ctr" defTabSz="321457" hangingPunct="0"/>
            <a:r>
              <a:rPr lang="en-BR" sz="1687" dirty="0">
                <a:solidFill>
                  <a:srgbClr val="FFFF00"/>
                </a:solidFill>
                <a:latin typeface="Avenir Medium"/>
                <a:ea typeface="Avenir Medium"/>
                <a:cs typeface="Avenir Medium"/>
                <a:sym typeface="Avenir Medium"/>
              </a:rPr>
              <a:t>Compute</a:t>
            </a:r>
          </a:p>
        </p:txBody>
      </p:sp>
      <p:sp>
        <p:nvSpPr>
          <p:cNvPr id="19" name="TextBox 18">
            <a:extLst>
              <a:ext uri="{FF2B5EF4-FFF2-40B4-BE49-F238E27FC236}">
                <a16:creationId xmlns:a16="http://schemas.microsoft.com/office/drawing/2014/main" id="{92AB8FCD-D224-4443-91B0-B9699764F688}"/>
              </a:ext>
            </a:extLst>
          </p:cNvPr>
          <p:cNvSpPr txBox="1"/>
          <p:nvPr/>
        </p:nvSpPr>
        <p:spPr>
          <a:xfrm>
            <a:off x="2910042" y="3115540"/>
            <a:ext cx="1990479" cy="331758"/>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algn="ctr" defTabSz="321457" hangingPunct="0"/>
            <a:r>
              <a:rPr lang="en-BR" sz="1687" dirty="0">
                <a:solidFill>
                  <a:srgbClr val="FFFF00"/>
                </a:solidFill>
                <a:latin typeface="Avenir Medium"/>
                <a:ea typeface="Avenir Medium"/>
                <a:cs typeface="Avenir Medium"/>
                <a:sym typeface="Avenir Medium"/>
              </a:rPr>
              <a:t>Criação Storage</a:t>
            </a:r>
          </a:p>
        </p:txBody>
      </p:sp>
      <p:sp>
        <p:nvSpPr>
          <p:cNvPr id="20" name="TextBox 19">
            <a:extLst>
              <a:ext uri="{FF2B5EF4-FFF2-40B4-BE49-F238E27FC236}">
                <a16:creationId xmlns:a16="http://schemas.microsoft.com/office/drawing/2014/main" id="{8FB24171-74E8-7C43-9BAE-F902CCC90B61}"/>
              </a:ext>
            </a:extLst>
          </p:cNvPr>
          <p:cNvSpPr txBox="1"/>
          <p:nvPr/>
        </p:nvSpPr>
        <p:spPr>
          <a:xfrm>
            <a:off x="2910040" y="3557999"/>
            <a:ext cx="1990479" cy="331758"/>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algn="ctr" defTabSz="321457" hangingPunct="0"/>
            <a:r>
              <a:rPr lang="en-BR" sz="1687" dirty="0">
                <a:solidFill>
                  <a:srgbClr val="FFFF00"/>
                </a:solidFill>
                <a:latin typeface="Avenir Medium"/>
                <a:ea typeface="Avenir Medium"/>
                <a:cs typeface="Avenir Medium"/>
                <a:sym typeface="Avenir Medium"/>
              </a:rPr>
              <a:t>Configuração S.O.</a:t>
            </a:r>
          </a:p>
        </p:txBody>
      </p:sp>
      <p:sp>
        <p:nvSpPr>
          <p:cNvPr id="21" name="TextBox 20">
            <a:extLst>
              <a:ext uri="{FF2B5EF4-FFF2-40B4-BE49-F238E27FC236}">
                <a16:creationId xmlns:a16="http://schemas.microsoft.com/office/drawing/2014/main" id="{52A1A9D6-68CD-5F4C-B7FD-80C30FBEFDA8}"/>
              </a:ext>
            </a:extLst>
          </p:cNvPr>
          <p:cNvSpPr txBox="1"/>
          <p:nvPr/>
        </p:nvSpPr>
        <p:spPr>
          <a:xfrm>
            <a:off x="2913375" y="4000458"/>
            <a:ext cx="1983814" cy="331758"/>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t">
            <a:spAutoFit/>
          </a:bodyPr>
          <a:lstStyle/>
          <a:p>
            <a:pPr algn="ctr" defTabSz="321457" hangingPunct="0"/>
            <a:r>
              <a:rPr lang="en-BR" sz="1687" dirty="0">
                <a:solidFill>
                  <a:srgbClr val="FFFF00"/>
                </a:solidFill>
                <a:latin typeface="Avenir Medium"/>
                <a:ea typeface="Avenir Medium"/>
                <a:cs typeface="Avenir Medium"/>
                <a:sym typeface="Avenir Medium"/>
              </a:rPr>
              <a:t>Instalação Software</a:t>
            </a:r>
          </a:p>
        </p:txBody>
      </p:sp>
      <p:pic>
        <p:nvPicPr>
          <p:cNvPr id="22" name="Terraform_PrimaryLogo_FullColor.png" descr="Terraform_PrimaryLogo_FullColor.png">
            <a:extLst>
              <a:ext uri="{FF2B5EF4-FFF2-40B4-BE49-F238E27FC236}">
                <a16:creationId xmlns:a16="http://schemas.microsoft.com/office/drawing/2014/main" id="{C45E36E7-10D5-2B49-A7F8-1E6C1C1E1456}"/>
              </a:ext>
            </a:extLst>
          </p:cNvPr>
          <p:cNvPicPr>
            <a:picLocks noChangeAspect="1"/>
          </p:cNvPicPr>
          <p:nvPr/>
        </p:nvPicPr>
        <p:blipFill>
          <a:blip r:embed="rId2"/>
          <a:stretch>
            <a:fillRect/>
          </a:stretch>
        </p:blipFill>
        <p:spPr>
          <a:xfrm>
            <a:off x="2892755" y="1453979"/>
            <a:ext cx="2003254" cy="692033"/>
          </a:xfrm>
          <a:prstGeom prst="rect">
            <a:avLst/>
          </a:prstGeom>
          <a:ln w="12700">
            <a:miter lim="400000"/>
          </a:ln>
          <a:effectLst>
            <a:outerShdw blurRad="127000" dist="76200" dir="2700000" rotWithShape="0">
              <a:srgbClr val="000000">
                <a:alpha val="75000"/>
              </a:srgbClr>
            </a:outerShdw>
          </a:effectLst>
        </p:spPr>
      </p:pic>
      <p:cxnSp>
        <p:nvCxnSpPr>
          <p:cNvPr id="29" name="Straight Arrow Connector 28">
            <a:extLst>
              <a:ext uri="{FF2B5EF4-FFF2-40B4-BE49-F238E27FC236}">
                <a16:creationId xmlns:a16="http://schemas.microsoft.com/office/drawing/2014/main" id="{A68FDD50-629C-C648-86BF-C66D02AE57E2}"/>
              </a:ext>
            </a:extLst>
          </p:cNvPr>
          <p:cNvCxnSpPr>
            <a:cxnSpLocks/>
            <a:stCxn id="3" idx="3"/>
            <a:endCxn id="11" idx="1"/>
          </p:cNvCxnSpPr>
          <p:nvPr/>
        </p:nvCxnSpPr>
        <p:spPr>
          <a:xfrm flipV="1">
            <a:off x="4900519" y="2361089"/>
            <a:ext cx="2028988" cy="28148"/>
          </a:xfrm>
          <a:prstGeom prst="straightConnector1">
            <a:avLst/>
          </a:prstGeom>
          <a:noFill/>
          <a:ln w="25400" cap="flat">
            <a:solidFill>
              <a:srgbClr val="FF0000">
                <a:alpha val="75000"/>
              </a:srgb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BE15378A-AA26-EB4F-9D1D-0BBF55C1B23A}"/>
              </a:ext>
            </a:extLst>
          </p:cNvPr>
          <p:cNvCxnSpPr>
            <a:cxnSpLocks/>
            <a:stCxn id="18" idx="3"/>
          </p:cNvCxnSpPr>
          <p:nvPr/>
        </p:nvCxnSpPr>
        <p:spPr>
          <a:xfrm>
            <a:off x="4900520" y="2835328"/>
            <a:ext cx="2084709" cy="797908"/>
          </a:xfrm>
          <a:prstGeom prst="straightConnector1">
            <a:avLst/>
          </a:prstGeom>
          <a:noFill/>
          <a:ln w="25400" cap="flat">
            <a:solidFill>
              <a:srgbClr val="FF0000">
                <a:alpha val="75000"/>
              </a:srgb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Straight Arrow Connector 32">
            <a:extLst>
              <a:ext uri="{FF2B5EF4-FFF2-40B4-BE49-F238E27FC236}">
                <a16:creationId xmlns:a16="http://schemas.microsoft.com/office/drawing/2014/main" id="{A62674CE-A5CD-BB4E-BB7A-4A22FE2C3CF6}"/>
              </a:ext>
            </a:extLst>
          </p:cNvPr>
          <p:cNvCxnSpPr>
            <a:cxnSpLocks/>
            <a:stCxn id="19" idx="3"/>
            <a:endCxn id="41" idx="1"/>
          </p:cNvCxnSpPr>
          <p:nvPr/>
        </p:nvCxnSpPr>
        <p:spPr>
          <a:xfrm>
            <a:off x="4900521" y="3281419"/>
            <a:ext cx="2039496" cy="1780760"/>
          </a:xfrm>
          <a:prstGeom prst="straightConnector1">
            <a:avLst/>
          </a:prstGeom>
          <a:noFill/>
          <a:ln w="25400" cap="flat">
            <a:solidFill>
              <a:srgbClr val="FF0000">
                <a:alpha val="75000"/>
              </a:srgb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FEAA3277-D196-6A4F-BB03-8CF951D680A4}"/>
              </a:ext>
            </a:extLst>
          </p:cNvPr>
          <p:cNvCxnSpPr>
            <a:cxnSpLocks/>
            <a:stCxn id="20" idx="3"/>
            <a:endCxn id="41" idx="1"/>
          </p:cNvCxnSpPr>
          <p:nvPr/>
        </p:nvCxnSpPr>
        <p:spPr>
          <a:xfrm>
            <a:off x="4900519" y="3723878"/>
            <a:ext cx="2039498" cy="1338301"/>
          </a:xfrm>
          <a:prstGeom prst="straightConnector1">
            <a:avLst/>
          </a:prstGeom>
          <a:noFill/>
          <a:ln w="25400" cap="flat">
            <a:solidFill>
              <a:srgbClr val="FF0000">
                <a:alpha val="75000"/>
              </a:srgb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B9F5B22D-53B1-0C48-8CBB-2F4593C4618E}"/>
              </a:ext>
            </a:extLst>
          </p:cNvPr>
          <p:cNvCxnSpPr>
            <a:cxnSpLocks/>
            <a:stCxn id="21" idx="3"/>
          </p:cNvCxnSpPr>
          <p:nvPr/>
        </p:nvCxnSpPr>
        <p:spPr>
          <a:xfrm>
            <a:off x="4897189" y="4166337"/>
            <a:ext cx="2088040" cy="2119136"/>
          </a:xfrm>
          <a:prstGeom prst="straightConnector1">
            <a:avLst/>
          </a:prstGeom>
          <a:noFill/>
          <a:ln w="25400" cap="flat">
            <a:solidFill>
              <a:srgbClr val="FF0000">
                <a:alpha val="75000"/>
              </a:srgb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5" name="Picture 34" descr="A screenshot of a cell phone&#10;&#10;Description automatically generated">
            <a:extLst>
              <a:ext uri="{FF2B5EF4-FFF2-40B4-BE49-F238E27FC236}">
                <a16:creationId xmlns:a16="http://schemas.microsoft.com/office/drawing/2014/main" id="{AA6F20BC-855C-0545-887D-36B648D8E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3535" y="5717802"/>
            <a:ext cx="497500" cy="361466"/>
          </a:xfrm>
          <a:prstGeom prst="rect">
            <a:avLst/>
          </a:prstGeom>
        </p:spPr>
      </p:pic>
      <p:pic>
        <p:nvPicPr>
          <p:cNvPr id="36" name="Picture 35" descr="A picture containing stereo&#10;&#10;Description automatically generated">
            <a:extLst>
              <a:ext uri="{FF2B5EF4-FFF2-40B4-BE49-F238E27FC236}">
                <a16:creationId xmlns:a16="http://schemas.microsoft.com/office/drawing/2014/main" id="{3E9D21C7-50E4-684A-BB99-8A657B1F4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246" y="6257664"/>
            <a:ext cx="443698" cy="332774"/>
          </a:xfrm>
          <a:prstGeom prst="rect">
            <a:avLst/>
          </a:prstGeom>
        </p:spPr>
      </p:pic>
      <p:pic>
        <p:nvPicPr>
          <p:cNvPr id="38" name="Picture 37" descr="A picture containing large&#10;&#10;Description automatically generated">
            <a:extLst>
              <a:ext uri="{FF2B5EF4-FFF2-40B4-BE49-F238E27FC236}">
                <a16:creationId xmlns:a16="http://schemas.microsoft.com/office/drawing/2014/main" id="{6007FD3D-D7B4-DB48-BA2E-EC595E96A6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137406" y="5718349"/>
            <a:ext cx="626435" cy="195761"/>
          </a:xfrm>
          <a:prstGeom prst="rect">
            <a:avLst/>
          </a:prstGeom>
        </p:spPr>
      </p:pic>
      <p:pic>
        <p:nvPicPr>
          <p:cNvPr id="39" name="Picture 38" descr="A picture containing drawing&#10;&#10;Description automatically generated">
            <a:extLst>
              <a:ext uri="{FF2B5EF4-FFF2-40B4-BE49-F238E27FC236}">
                <a16:creationId xmlns:a16="http://schemas.microsoft.com/office/drawing/2014/main" id="{A1C15815-87B4-E348-AE44-72C91521A8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5754" y="6150426"/>
            <a:ext cx="547250" cy="547250"/>
          </a:xfrm>
          <a:prstGeom prst="rect">
            <a:avLst/>
          </a:prstGeom>
        </p:spPr>
      </p:pic>
      <p:sp>
        <p:nvSpPr>
          <p:cNvPr id="32" name="Notched Right Arrow 31">
            <a:extLst>
              <a:ext uri="{FF2B5EF4-FFF2-40B4-BE49-F238E27FC236}">
                <a16:creationId xmlns:a16="http://schemas.microsoft.com/office/drawing/2014/main" id="{A15007D2-C44F-E441-9C0F-2E99CD981468}"/>
              </a:ext>
            </a:extLst>
          </p:cNvPr>
          <p:cNvSpPr/>
          <p:nvPr/>
        </p:nvSpPr>
        <p:spPr>
          <a:xfrm rot="5400000">
            <a:off x="3365695" y="4540889"/>
            <a:ext cx="980118" cy="83625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28" name="Image" descr="Image">
            <a:extLst>
              <a:ext uri="{FF2B5EF4-FFF2-40B4-BE49-F238E27FC236}">
                <a16:creationId xmlns:a16="http://schemas.microsoft.com/office/drawing/2014/main" id="{AE7AADF4-3DA0-3F49-AA97-9B0C79C36D36}"/>
              </a:ext>
            </a:extLst>
          </p:cNvPr>
          <p:cNvPicPr>
            <a:picLocks noChangeAspect="1"/>
          </p:cNvPicPr>
          <p:nvPr/>
        </p:nvPicPr>
        <p:blipFill>
          <a:blip r:embed="rId7"/>
          <a:stretch>
            <a:fillRect/>
          </a:stretch>
        </p:blipFill>
        <p:spPr>
          <a:xfrm>
            <a:off x="7166701" y="265850"/>
            <a:ext cx="4838604" cy="6628223"/>
          </a:xfrm>
          <a:prstGeom prst="rect">
            <a:avLst/>
          </a:prstGeom>
          <a:ln w="12700">
            <a:miter lim="400000"/>
          </a:ln>
          <a:effectLst>
            <a:outerShdw blurRad="127000" dist="76200" dir="2700000" rotWithShape="0">
              <a:srgbClr val="000000">
                <a:alpha val="75000"/>
              </a:srgbClr>
            </a:outerShdw>
          </a:effectLst>
        </p:spPr>
      </p:pic>
      <p:sp>
        <p:nvSpPr>
          <p:cNvPr id="11" name="Rectangle 10">
            <a:extLst>
              <a:ext uri="{FF2B5EF4-FFF2-40B4-BE49-F238E27FC236}">
                <a16:creationId xmlns:a16="http://schemas.microsoft.com/office/drawing/2014/main" id="{E4D13301-4958-E14B-9E53-DF18FC3980FA}"/>
              </a:ext>
            </a:extLst>
          </p:cNvPr>
          <p:cNvSpPr/>
          <p:nvPr/>
        </p:nvSpPr>
        <p:spPr>
          <a:xfrm>
            <a:off x="6929507" y="1692544"/>
            <a:ext cx="5317503" cy="1337090"/>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34" name="Rectangle 33">
            <a:extLst>
              <a:ext uri="{FF2B5EF4-FFF2-40B4-BE49-F238E27FC236}">
                <a16:creationId xmlns:a16="http://schemas.microsoft.com/office/drawing/2014/main" id="{98220996-FD5A-AF4E-9018-1420EDF862C5}"/>
              </a:ext>
            </a:extLst>
          </p:cNvPr>
          <p:cNvSpPr/>
          <p:nvPr/>
        </p:nvSpPr>
        <p:spPr>
          <a:xfrm>
            <a:off x="6940017" y="3341771"/>
            <a:ext cx="5317503" cy="67061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Rectangle 40">
            <a:extLst>
              <a:ext uri="{FF2B5EF4-FFF2-40B4-BE49-F238E27FC236}">
                <a16:creationId xmlns:a16="http://schemas.microsoft.com/office/drawing/2014/main" id="{1451B603-EB93-3349-865C-B5938502FE85}"/>
              </a:ext>
            </a:extLst>
          </p:cNvPr>
          <p:cNvSpPr/>
          <p:nvPr/>
        </p:nvSpPr>
        <p:spPr>
          <a:xfrm>
            <a:off x="6940017" y="4726871"/>
            <a:ext cx="5317503" cy="67061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2" name="Rectangle 41">
            <a:extLst>
              <a:ext uri="{FF2B5EF4-FFF2-40B4-BE49-F238E27FC236}">
                <a16:creationId xmlns:a16="http://schemas.microsoft.com/office/drawing/2014/main" id="{90F725B9-E463-E847-A6C5-4C8D8538A97D}"/>
              </a:ext>
            </a:extLst>
          </p:cNvPr>
          <p:cNvSpPr/>
          <p:nvPr/>
        </p:nvSpPr>
        <p:spPr>
          <a:xfrm>
            <a:off x="6935507" y="6027061"/>
            <a:ext cx="5317503" cy="670615"/>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9" name="Picture 8">
            <a:extLst>
              <a:ext uri="{FF2B5EF4-FFF2-40B4-BE49-F238E27FC236}">
                <a16:creationId xmlns:a16="http://schemas.microsoft.com/office/drawing/2014/main" id="{6039199D-A743-7141-ADEF-0E334D44BB4F}"/>
              </a:ext>
            </a:extLst>
          </p:cNvPr>
          <p:cNvPicPr>
            <a:picLocks noChangeAspect="1"/>
          </p:cNvPicPr>
          <p:nvPr/>
        </p:nvPicPr>
        <p:blipFill>
          <a:blip r:embed="rId8"/>
          <a:stretch>
            <a:fillRect/>
          </a:stretch>
        </p:blipFill>
        <p:spPr>
          <a:xfrm>
            <a:off x="86125" y="2614055"/>
            <a:ext cx="2681138" cy="1569971"/>
          </a:xfrm>
          <a:prstGeom prst="rect">
            <a:avLst/>
          </a:prstGeom>
        </p:spPr>
      </p:pic>
      <p:sp>
        <p:nvSpPr>
          <p:cNvPr id="10" name="TextBox 9">
            <a:extLst>
              <a:ext uri="{FF2B5EF4-FFF2-40B4-BE49-F238E27FC236}">
                <a16:creationId xmlns:a16="http://schemas.microsoft.com/office/drawing/2014/main" id="{3B999FA1-0570-AB4F-A5C9-33419B22B90A}"/>
              </a:ext>
            </a:extLst>
          </p:cNvPr>
          <p:cNvSpPr txBox="1"/>
          <p:nvPr/>
        </p:nvSpPr>
        <p:spPr>
          <a:xfrm>
            <a:off x="95693" y="4159108"/>
            <a:ext cx="2681138" cy="523220"/>
          </a:xfrm>
          <a:prstGeom prst="rect">
            <a:avLst/>
          </a:prstGeom>
          <a:noFill/>
        </p:spPr>
        <p:txBody>
          <a:bodyPr wrap="square" rtlCol="0">
            <a:spAutoFit/>
          </a:bodyPr>
          <a:lstStyle/>
          <a:p>
            <a:pPr algn="ctr"/>
            <a:r>
              <a:rPr lang="en-BR" sz="1400" dirty="0"/>
              <a:t>Software Developer</a:t>
            </a:r>
          </a:p>
          <a:p>
            <a:pPr algn="ctr"/>
            <a:r>
              <a:rPr lang="en-BR" sz="1400" dirty="0"/>
              <a:t>(ISV)</a:t>
            </a:r>
          </a:p>
        </p:txBody>
      </p:sp>
      <p:sp>
        <p:nvSpPr>
          <p:cNvPr id="31" name="Infraestrutura como Código (IaaC)…">
            <a:extLst>
              <a:ext uri="{FF2B5EF4-FFF2-40B4-BE49-F238E27FC236}">
                <a16:creationId xmlns:a16="http://schemas.microsoft.com/office/drawing/2014/main" id="{FD1D5B2C-CCAC-EB47-9FC9-927D29078211}"/>
              </a:ext>
            </a:extLst>
          </p:cNvPr>
          <p:cNvSpPr txBox="1"/>
          <p:nvPr/>
        </p:nvSpPr>
        <p:spPr>
          <a:xfrm>
            <a:off x="440242" y="562761"/>
            <a:ext cx="8683931" cy="851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algn="l">
              <a:defRPr sz="3800">
                <a:latin typeface="Avenir Heavy"/>
                <a:ea typeface="Avenir Heavy"/>
                <a:cs typeface="Avenir Heavy"/>
                <a:sym typeface="Avenir Heavy"/>
              </a:defRPr>
            </a:pPr>
            <a:r>
              <a:rPr sz="2672" dirty="0" err="1"/>
              <a:t>Infraestrutura</a:t>
            </a:r>
            <a:r>
              <a:rPr sz="2672" dirty="0"/>
              <a:t> </a:t>
            </a:r>
            <a:r>
              <a:rPr sz="2672" dirty="0" err="1"/>
              <a:t>como</a:t>
            </a:r>
            <a:r>
              <a:rPr sz="2672" dirty="0"/>
              <a:t> Código (</a:t>
            </a:r>
            <a:r>
              <a:rPr sz="2672" dirty="0" err="1"/>
              <a:t>IaC</a:t>
            </a:r>
            <a:r>
              <a:rPr sz="2672" dirty="0"/>
              <a:t>)</a:t>
            </a:r>
          </a:p>
          <a:p>
            <a:pPr algn="l">
              <a:defRPr sz="3400">
                <a:latin typeface="Avenir Heavy"/>
                <a:ea typeface="Avenir Heavy"/>
                <a:cs typeface="Avenir Heavy"/>
                <a:sym typeface="Avenir Heavy"/>
              </a:defRPr>
            </a:pPr>
            <a:r>
              <a:rPr sz="2391" dirty="0" err="1"/>
              <a:t>Provisionamento</a:t>
            </a:r>
            <a:r>
              <a:rPr lang="en-US" sz="2391" dirty="0"/>
              <a:t> e </a:t>
            </a:r>
            <a:r>
              <a:rPr lang="en-US" sz="2391" dirty="0" err="1"/>
              <a:t>Automação</a:t>
            </a:r>
            <a:endParaRPr sz="2391" dirty="0"/>
          </a:p>
        </p:txBody>
      </p:sp>
    </p:spTree>
    <p:extLst>
      <p:ext uri="{BB962C8B-B14F-4D97-AF65-F5344CB8AC3E}">
        <p14:creationId xmlns:p14="http://schemas.microsoft.com/office/powerpoint/2010/main" val="3726722918"/>
      </p:ext>
    </p:extLst>
  </p:cSld>
  <p:clrMapOvr>
    <a:masterClrMapping/>
  </p:clrMapOvr>
  <p:transition spd="med"/>
</p:sld>
</file>

<file path=ppt/theme/theme1.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Light Master </Template>
  <TotalTime>55761</TotalTime>
  <Words>1120</Words>
  <Application>Microsoft Macintosh PowerPoint</Application>
  <PresentationFormat>Widescreen</PresentationFormat>
  <Paragraphs>187</Paragraphs>
  <Slides>30</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Avenir Heavy</vt:lpstr>
      <vt:lpstr>Avenir Medium</vt:lpstr>
      <vt:lpstr>Calibri</vt:lpstr>
      <vt:lpstr>Georgia</vt:lpstr>
      <vt:lpstr>Oracle Sans</vt:lpstr>
      <vt:lpstr>Oracle Sans Extra Bold</vt:lpstr>
      <vt:lpstr>Oracle Sans Light</vt:lpstr>
      <vt:lpstr>Wingdings</vt:lpstr>
      <vt:lpstr>Light Master </vt:lpstr>
      <vt:lpstr>Dark Master</vt:lpstr>
      <vt:lpstr>Infraestrutura como Código</vt:lpstr>
      <vt:lpstr>Agenda</vt:lpstr>
      <vt:lpstr>PowerPoint Presentation</vt:lpstr>
      <vt:lpstr>Infraestrutura como Código (IaC) Quais as opções existem para isso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Terraform as a Service na Nuvem Oracle  OCI Resource Manager</vt:lpstr>
      <vt:lpstr>Oracle Cloud Infrastructure – Resource Manager</vt:lpstr>
      <vt:lpstr>Oracle Cloud Infrastructure – Resource Manager</vt:lpstr>
      <vt:lpstr>Oracle Cloud Infrastructure – Resource Manager</vt:lpstr>
      <vt:lpstr>Oracle Cloud Infrastructure – Resource Manager Job Resources</vt:lpstr>
      <vt:lpstr>Oracle Cloud Infrastructure – Resource Manager</vt:lpstr>
      <vt:lpstr>Oracle Cloud Infrastructure – Resource Manager Job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Outras Fontes de Referência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install fonts before using</dc:title>
  <dc:creator>Microsoft Office User</dc:creator>
  <cp:lastModifiedBy>Raphael Campelo</cp:lastModifiedBy>
  <cp:revision>245</cp:revision>
  <cp:lastPrinted>2019-10-17T16:26:09Z</cp:lastPrinted>
  <dcterms:created xsi:type="dcterms:W3CDTF">2019-09-17T21:59:28Z</dcterms:created>
  <dcterms:modified xsi:type="dcterms:W3CDTF">2021-03-24T18:35:56Z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6186370</vt:lpwstr>
  </property>
  <property fmtid="{D5CDD505-2E9C-101B-9397-08002B2CF9AE}" pid="3" name="NXPowerLiteSettings">
    <vt:lpwstr>C700052003A000</vt:lpwstr>
  </property>
  <property fmtid="{D5CDD505-2E9C-101B-9397-08002B2CF9AE}" pid="4" name="NXPowerLiteVersion">
    <vt:lpwstr>D8.0.4</vt:lpwstr>
  </property>
</Properties>
</file>